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ppt/media/audio2.bin" ContentType="audio/unknown"/>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slides/slide22.xml" ContentType="application/vnd.openxmlformats-officedocument.presentationml.slide+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media/audio1.bin" ContentType="audio/unknown"/>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handoutMasterIdLst>
    <p:handoutMasterId r:id="rId24"/>
  </p:handoutMasterIdLst>
  <p:sldIdLst>
    <p:sldId id="256" r:id="rId2"/>
    <p:sldId id="257" r:id="rId3"/>
    <p:sldId id="258" r:id="rId4"/>
    <p:sldId id="259" r:id="rId5"/>
    <p:sldId id="260" r:id="rId6"/>
    <p:sldId id="261" r:id="rId7"/>
    <p:sldId id="262" r:id="rId8"/>
    <p:sldId id="263" r:id="rId9"/>
    <p:sldId id="271" r:id="rId10"/>
    <p:sldId id="272" r:id="rId11"/>
    <p:sldId id="273" r:id="rId12"/>
    <p:sldId id="264" r:id="rId13"/>
    <p:sldId id="265" r:id="rId14"/>
    <p:sldId id="266" r:id="rId15"/>
    <p:sldId id="274" r:id="rId16"/>
    <p:sldId id="275" r:id="rId17"/>
    <p:sldId id="276" r:id="rId18"/>
    <p:sldId id="269" r:id="rId19"/>
    <p:sldId id="270" r:id="rId20"/>
    <p:sldId id="268" r:id="rId21"/>
    <p:sldId id="277" r:id="rId22"/>
    <p:sldId id="26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clrMode="bw" frameSlides="1"/>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8" d="100"/>
          <a:sy n="98" d="100"/>
        </p:scale>
        <p:origin x="-624"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BEDE08-20B0-E944-A2A6-8BA11B8BA64A}" type="datetimeFigureOut">
              <a:rPr lang="en-US" smtClean="0"/>
              <a:pPr/>
              <a:t>10/2/12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82277C-7BC2-7C4E-A577-0D4FFF884DF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79767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1223A2-52DA-6444-9918-586B11E0CFAC}" type="datetimeFigureOut">
              <a:rPr lang="en-US" smtClean="0"/>
              <a:pPr/>
              <a:t>10/2/12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A75B-62B0-CE48-BCEC-291B31C6BE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223A2-52DA-6444-9918-586B11E0CFAC}" type="datetimeFigureOut">
              <a:rPr lang="en-US" smtClean="0"/>
              <a:pPr/>
              <a:t>10/2/12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A75B-62B0-CE48-BCEC-291B31C6BE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223A2-52DA-6444-9918-586B11E0CFAC}" type="datetimeFigureOut">
              <a:rPr lang="en-US" smtClean="0"/>
              <a:pPr/>
              <a:t>10/2/12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A75B-62B0-CE48-BCEC-291B31C6BE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223A2-52DA-6444-9918-586B11E0CFAC}" type="datetimeFigureOut">
              <a:rPr lang="en-US" smtClean="0"/>
              <a:pPr/>
              <a:t>10/2/12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A75B-62B0-CE48-BCEC-291B31C6BE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1223A2-52DA-6444-9918-586B11E0CFAC}" type="datetimeFigureOut">
              <a:rPr lang="en-US" smtClean="0"/>
              <a:pPr/>
              <a:t>10/2/12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A75B-62B0-CE48-BCEC-291B31C6BE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1223A2-52DA-6444-9918-586B11E0CFAC}" type="datetimeFigureOut">
              <a:rPr lang="en-US" smtClean="0"/>
              <a:pPr/>
              <a:t>10/2/12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BA75B-62B0-CE48-BCEC-291B31C6BE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1223A2-52DA-6444-9918-586B11E0CFAC}" type="datetimeFigureOut">
              <a:rPr lang="en-US" smtClean="0"/>
              <a:pPr/>
              <a:t>10/2/12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4BA75B-62B0-CE48-BCEC-291B31C6BE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1223A2-52DA-6444-9918-586B11E0CFAC}" type="datetimeFigureOut">
              <a:rPr lang="en-US" smtClean="0"/>
              <a:pPr/>
              <a:t>10/2/12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4BA75B-62B0-CE48-BCEC-291B31C6BE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223A2-52DA-6444-9918-586B11E0CFAC}" type="datetimeFigureOut">
              <a:rPr lang="en-US" smtClean="0"/>
              <a:pPr/>
              <a:t>10/2/12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4BA75B-62B0-CE48-BCEC-291B31C6BE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223A2-52DA-6444-9918-586B11E0CFAC}" type="datetimeFigureOut">
              <a:rPr lang="en-US" smtClean="0"/>
              <a:pPr/>
              <a:t>10/2/12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BA75B-62B0-CE48-BCEC-291B31C6BE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223A2-52DA-6444-9918-586B11E0CFAC}" type="datetimeFigureOut">
              <a:rPr lang="en-US" smtClean="0"/>
              <a:pPr/>
              <a:t>10/2/12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BA75B-62B0-CE48-BCEC-291B31C6BE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alphaModFix amt="3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223A2-52DA-6444-9918-586B11E0CFAC}" type="datetimeFigureOut">
              <a:rPr lang="en-US" smtClean="0"/>
              <a:pPr/>
              <a:t>10/2/12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BA75B-62B0-CE48-BCEC-291B31C6BE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a:t>
            </a:r>
            <a:endParaRPr lang="en-US" dirty="0"/>
          </a:p>
        </p:txBody>
      </p:sp>
      <p:pic>
        <p:nvPicPr>
          <p:cNvPr id="5" name="Content Placeholder 4" descr="scientific method.gif"/>
          <p:cNvPicPr>
            <a:picLocks noGrp="1" noChangeAspect="1"/>
          </p:cNvPicPr>
          <p:nvPr>
            <p:ph idx="1"/>
          </p:nvPr>
        </p:nvPicPr>
        <p:blipFill>
          <a:blip r:embed="rId2"/>
          <a:stretch>
            <a:fillRect/>
          </a:stretch>
        </p:blipFill>
        <p:spPr>
          <a:xfrm>
            <a:off x="1672754" y="1200139"/>
            <a:ext cx="5498403" cy="534807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accel="50000" decel="5000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	</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4. </a:t>
            </a:r>
            <a:r>
              <a:rPr lang="en-US" dirty="0"/>
              <a:t>A pH meter will measure how _______ or _______ a substance is.	</a:t>
            </a:r>
          </a:p>
          <a:p>
            <a:pPr marL="0" indent="0">
              <a:buNone/>
            </a:pPr>
            <a:r>
              <a:rPr lang="en-US" dirty="0" smtClean="0"/>
              <a:t>A.  acidic</a:t>
            </a:r>
            <a:r>
              <a:rPr lang="en-US" dirty="0"/>
              <a:t>, alkaline</a:t>
            </a:r>
            <a:endParaRPr lang="en-US" b="1" dirty="0"/>
          </a:p>
          <a:p>
            <a:pPr marL="0" indent="0">
              <a:buNone/>
            </a:pPr>
            <a:r>
              <a:rPr lang="en-US" dirty="0" smtClean="0"/>
              <a:t>B.  alkaline</a:t>
            </a:r>
            <a:r>
              <a:rPr lang="en-US" dirty="0"/>
              <a:t>, hot</a:t>
            </a:r>
            <a:endParaRPr lang="en-US" b="1" dirty="0"/>
          </a:p>
          <a:p>
            <a:pPr marL="0" indent="0">
              <a:buNone/>
            </a:pPr>
            <a:r>
              <a:rPr lang="en-US" dirty="0" smtClean="0"/>
              <a:t>C.  acidic</a:t>
            </a:r>
            <a:r>
              <a:rPr lang="en-US" dirty="0"/>
              <a:t>, hot</a:t>
            </a:r>
            <a:endParaRPr lang="en-US" b="1" dirty="0"/>
          </a:p>
          <a:p>
            <a:pPr marL="514350" indent="-514350">
              <a:buAutoNum type="alphaUcPeriod" startAt="4"/>
            </a:pPr>
            <a:r>
              <a:rPr lang="en-US" dirty="0" smtClean="0"/>
              <a:t>long</a:t>
            </a:r>
            <a:r>
              <a:rPr lang="en-US" dirty="0"/>
              <a:t>, </a:t>
            </a:r>
            <a:r>
              <a:rPr lang="en-US" dirty="0" smtClean="0"/>
              <a:t>acidic</a:t>
            </a:r>
          </a:p>
          <a:p>
            <a:pPr marL="0" indent="0">
              <a:buNone/>
            </a:pPr>
            <a:r>
              <a:rPr lang="en-US" dirty="0" smtClean="0"/>
              <a:t>5. </a:t>
            </a:r>
            <a:r>
              <a:rPr lang="en-US" dirty="0"/>
              <a:t>Ken needs to measure out 50 mL of water. Which of the following is the best tool for Ken to use?	</a:t>
            </a:r>
          </a:p>
          <a:p>
            <a:pPr marL="0" indent="0">
              <a:buNone/>
            </a:pPr>
            <a:r>
              <a:rPr lang="en-US" dirty="0" smtClean="0"/>
              <a:t>A.  graduated </a:t>
            </a:r>
            <a:r>
              <a:rPr lang="en-US" dirty="0"/>
              <a:t>cylinder</a:t>
            </a:r>
            <a:endParaRPr lang="en-US" b="1" dirty="0"/>
          </a:p>
          <a:p>
            <a:pPr marL="0" indent="0">
              <a:buNone/>
            </a:pPr>
            <a:r>
              <a:rPr lang="en-US" dirty="0" smtClean="0"/>
              <a:t>B.  Test tube</a:t>
            </a:r>
            <a:endParaRPr lang="en-US" b="1" dirty="0"/>
          </a:p>
          <a:p>
            <a:pPr marL="0" indent="0">
              <a:buNone/>
            </a:pPr>
            <a:r>
              <a:rPr lang="en-US" dirty="0" smtClean="0"/>
              <a:t>C.  balance</a:t>
            </a:r>
            <a:endParaRPr lang="en-US" b="1" dirty="0"/>
          </a:p>
          <a:p>
            <a:pPr marL="0" indent="0">
              <a:buNone/>
            </a:pPr>
            <a:r>
              <a:rPr lang="en-US" dirty="0" smtClean="0"/>
              <a:t>D.  beaker</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389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heckerboard(across)">
                                      <p:cBhvr>
                                        <p:cTn id="24" dur="500"/>
                                        <p:tgtEl>
                                          <p:spTgt spid="3">
                                            <p:txEl>
                                              <p:pRg st="5" end="5"/>
                                            </p:txEl>
                                          </p:spTgt>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heckerboard(across)">
                                      <p:cBhvr>
                                        <p:cTn id="30" dur="500"/>
                                        <p:tgtEl>
                                          <p:spTgt spid="3">
                                            <p:txEl>
                                              <p:pRg st="7" end="7"/>
                                            </p:txEl>
                                          </p:spTgt>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checkerboard(across)">
                                      <p:cBhvr>
                                        <p:cTn id="33" dur="500"/>
                                        <p:tgtEl>
                                          <p:spTgt spid="3">
                                            <p:txEl>
                                              <p:pRg st="8" end="8"/>
                                            </p:txEl>
                                          </p:spTgt>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checkerboard(across)">
                                      <p:cBhvr>
                                        <p:cTn id="36"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a:t>
            </a:r>
            <a:endParaRPr lang="en-US" dirty="0"/>
          </a:p>
        </p:txBody>
      </p:sp>
      <p:sp>
        <p:nvSpPr>
          <p:cNvPr id="3" name="Content Placeholder 2"/>
          <p:cNvSpPr>
            <a:spLocks noGrp="1"/>
          </p:cNvSpPr>
          <p:nvPr>
            <p:ph idx="1"/>
          </p:nvPr>
        </p:nvSpPr>
        <p:spPr/>
        <p:txBody>
          <a:bodyPr/>
          <a:lstStyle/>
          <a:p>
            <a:pPr marL="0" indent="0">
              <a:buNone/>
            </a:pPr>
            <a:r>
              <a:rPr lang="en-US" dirty="0" smtClean="0"/>
              <a:t>6. </a:t>
            </a:r>
            <a:r>
              <a:rPr lang="en-US" dirty="0"/>
              <a:t>What is the volume of the liquid in the graduated cylinder shown below?</a:t>
            </a:r>
          </a:p>
          <a:p>
            <a:pPr marL="0" indent="0">
              <a:buNone/>
            </a:pPr>
            <a:r>
              <a:rPr lang="en-US" dirty="0"/>
              <a:t>	</a:t>
            </a:r>
          </a:p>
          <a:p>
            <a:pPr marL="0" indent="0">
              <a:buNone/>
            </a:pPr>
            <a:r>
              <a:rPr lang="en-US" dirty="0" smtClean="0"/>
              <a:t>A.  27 </a:t>
            </a:r>
            <a:r>
              <a:rPr lang="en-US" dirty="0"/>
              <a:t>mL</a:t>
            </a:r>
            <a:endParaRPr lang="en-US" b="1" dirty="0"/>
          </a:p>
          <a:p>
            <a:pPr marL="0" indent="0">
              <a:buNone/>
            </a:pPr>
            <a:r>
              <a:rPr lang="en-US" dirty="0" smtClean="0"/>
              <a:t>B.  27.5 </a:t>
            </a:r>
            <a:r>
              <a:rPr lang="en-US" dirty="0"/>
              <a:t>mL</a:t>
            </a:r>
            <a:endParaRPr lang="en-US" b="1" dirty="0"/>
          </a:p>
          <a:p>
            <a:pPr marL="0" indent="0">
              <a:buNone/>
            </a:pPr>
            <a:r>
              <a:rPr lang="en-US" dirty="0" smtClean="0"/>
              <a:t>C.  26 </a:t>
            </a:r>
            <a:r>
              <a:rPr lang="en-US" dirty="0"/>
              <a:t>mL</a:t>
            </a:r>
            <a:endParaRPr lang="en-US" b="1" dirty="0"/>
          </a:p>
          <a:p>
            <a:pPr marL="0" indent="0">
              <a:buNone/>
            </a:pPr>
            <a:r>
              <a:rPr lang="en-US" dirty="0" smtClean="0"/>
              <a:t>D.  28.0 </a:t>
            </a:r>
            <a:r>
              <a:rPr lang="en-US" dirty="0"/>
              <a:t>mL</a:t>
            </a:r>
          </a:p>
        </p:txBody>
      </p:sp>
      <p:pic>
        <p:nvPicPr>
          <p:cNvPr id="4" name="Picture 3"/>
          <p:cNvPicPr>
            <a:picLocks noChangeAspect="1"/>
          </p:cNvPicPr>
          <p:nvPr/>
        </p:nvPicPr>
        <p:blipFill>
          <a:blip r:embed="rId2"/>
          <a:stretch>
            <a:fillRect/>
          </a:stretch>
        </p:blipFill>
        <p:spPr>
          <a:xfrm>
            <a:off x="5808134" y="2625725"/>
            <a:ext cx="2133600" cy="374120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2125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a:t>
            </a:r>
            <a:endParaRPr lang="en-US" dirty="0"/>
          </a:p>
        </p:txBody>
      </p:sp>
      <p:sp>
        <p:nvSpPr>
          <p:cNvPr id="3" name="Content Placeholder 2"/>
          <p:cNvSpPr>
            <a:spLocks noGrp="1"/>
          </p:cNvSpPr>
          <p:nvPr>
            <p:ph idx="1"/>
          </p:nvPr>
        </p:nvSpPr>
        <p:spPr/>
        <p:txBody>
          <a:bodyPr/>
          <a:lstStyle/>
          <a:p>
            <a:r>
              <a:rPr lang="en-US" b="1" dirty="0" smtClean="0"/>
              <a:t>Control Group</a:t>
            </a:r>
            <a:r>
              <a:rPr lang="en-US" dirty="0" smtClean="0"/>
              <a:t>—is the normal way, the group that has nothing changing</a:t>
            </a:r>
          </a:p>
          <a:p>
            <a:pPr lvl="1"/>
            <a:r>
              <a:rPr lang="en-US" dirty="0" smtClean="0"/>
              <a:t>It is used to compare to the experimental group</a:t>
            </a:r>
          </a:p>
          <a:p>
            <a:r>
              <a:rPr lang="en-US" b="1" dirty="0" smtClean="0"/>
              <a:t>Experimental Group--</a:t>
            </a:r>
            <a:r>
              <a:rPr lang="en-US" dirty="0" smtClean="0"/>
              <a:t>is just like the control group </a:t>
            </a:r>
            <a:r>
              <a:rPr lang="en-US" b="1" dirty="0" smtClean="0"/>
              <a:t>BUT</a:t>
            </a:r>
            <a:r>
              <a:rPr lang="en-US" dirty="0" smtClean="0"/>
              <a:t> has 1 factor that is changing (independent variable)</a:t>
            </a: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Results</a:t>
            </a:r>
            <a:endParaRPr lang="en-US" dirty="0"/>
          </a:p>
        </p:txBody>
      </p:sp>
      <p:sp>
        <p:nvSpPr>
          <p:cNvPr id="3" name="Content Placeholder 2"/>
          <p:cNvSpPr>
            <a:spLocks noGrp="1"/>
          </p:cNvSpPr>
          <p:nvPr>
            <p:ph idx="1"/>
          </p:nvPr>
        </p:nvSpPr>
        <p:spPr/>
        <p:txBody>
          <a:bodyPr/>
          <a:lstStyle/>
          <a:p>
            <a:pPr marL="514350" indent="-514350">
              <a:buNone/>
            </a:pPr>
            <a:r>
              <a:rPr lang="en-US" b="1" dirty="0" smtClean="0"/>
              <a:t>5.  Analyze your Results</a:t>
            </a:r>
            <a:r>
              <a:rPr lang="en-US" dirty="0" smtClean="0"/>
              <a:t>--organize the results/data in a clear way to learn what occurred, use charts, tables, graphs to help organize the data</a:t>
            </a:r>
          </a:p>
          <a:p>
            <a:pPr marL="514350" indent="-514350"/>
            <a:r>
              <a:rPr lang="en-US" dirty="0" smtClean="0"/>
              <a:t>2 kinds of data</a:t>
            </a:r>
          </a:p>
          <a:p>
            <a:pPr marL="914400" lvl="1" indent="-514350"/>
            <a:r>
              <a:rPr lang="en-US" dirty="0" smtClean="0"/>
              <a:t>Qualitative (descriptions)</a:t>
            </a:r>
          </a:p>
          <a:p>
            <a:pPr marL="914400" lvl="1" indent="-514350"/>
            <a:r>
              <a:rPr lang="en-US" dirty="0" smtClean="0"/>
              <a:t>Quantitative (numbers)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t>
            </a:r>
            <a:endParaRPr lang="en-US" dirty="0"/>
          </a:p>
        </p:txBody>
      </p:sp>
      <p:sp>
        <p:nvSpPr>
          <p:cNvPr id="3" name="Content Placeholder 2"/>
          <p:cNvSpPr>
            <a:spLocks noGrp="1"/>
          </p:cNvSpPr>
          <p:nvPr>
            <p:ph idx="1"/>
          </p:nvPr>
        </p:nvSpPr>
        <p:spPr/>
        <p:txBody>
          <a:bodyPr/>
          <a:lstStyle/>
          <a:p>
            <a:r>
              <a:rPr lang="en-US" b="1" dirty="0" smtClean="0"/>
              <a:t>Qualitative data</a:t>
            </a:r>
          </a:p>
          <a:p>
            <a:pPr lvl="1"/>
            <a:r>
              <a:rPr lang="en-US" dirty="0" smtClean="0"/>
              <a:t>Describes</a:t>
            </a:r>
          </a:p>
          <a:p>
            <a:pPr lvl="1"/>
            <a:r>
              <a:rPr lang="en-US" dirty="0" smtClean="0"/>
              <a:t>Tells the ‘quality’ of the data</a:t>
            </a:r>
          </a:p>
          <a:p>
            <a:pPr lvl="1"/>
            <a:r>
              <a:rPr lang="en-US" dirty="0" smtClean="0"/>
              <a:t>Data that does not have numbers</a:t>
            </a:r>
          </a:p>
          <a:p>
            <a:pPr lvl="1"/>
            <a:r>
              <a:rPr lang="en-US" dirty="0" smtClean="0"/>
              <a:t>Gives physical description…color, shape, size, smell, etc.</a:t>
            </a:r>
          </a:p>
          <a:p>
            <a:r>
              <a:rPr lang="en-US" b="1" dirty="0" smtClean="0"/>
              <a:t>Quantitative data</a:t>
            </a:r>
          </a:p>
          <a:p>
            <a:pPr lvl="2"/>
            <a:r>
              <a:rPr lang="en-US" dirty="0" smtClean="0"/>
              <a:t>Numbers</a:t>
            </a:r>
          </a:p>
          <a:p>
            <a:pPr lvl="2"/>
            <a:r>
              <a:rPr lang="en-US" dirty="0" smtClean="0"/>
              <a:t>Give the ‘quantity’—tells how much or how many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084120050"/>
              </p:ext>
            </p:extLst>
          </p:nvPr>
        </p:nvGraphicFramePr>
        <p:xfrm>
          <a:off x="694266" y="1396999"/>
          <a:ext cx="7772400" cy="4866240"/>
        </p:xfrm>
        <a:graphic>
          <a:graphicData uri="http://schemas.openxmlformats.org/drawingml/2006/table">
            <a:tbl>
              <a:tblPr firstRow="1" bandRow="1">
                <a:tableStyleId>{5C22544A-7EE6-4342-B048-85BDC9FD1C3A}</a:tableStyleId>
              </a:tblPr>
              <a:tblGrid>
                <a:gridCol w="2590800"/>
                <a:gridCol w="2590800"/>
                <a:gridCol w="2590800"/>
              </a:tblGrid>
              <a:tr h="385680">
                <a:tc>
                  <a:txBody>
                    <a:bodyPr/>
                    <a:lstStyle/>
                    <a:p>
                      <a:r>
                        <a:rPr lang="en-US" dirty="0" smtClean="0"/>
                        <a:t>Step</a:t>
                      </a:r>
                      <a:endParaRPr lang="en-US" dirty="0"/>
                    </a:p>
                  </a:txBody>
                  <a:tcPr/>
                </a:tc>
                <a:tc>
                  <a:txBody>
                    <a:bodyPr/>
                    <a:lstStyle/>
                    <a:p>
                      <a:r>
                        <a:rPr lang="en-US" dirty="0" smtClean="0"/>
                        <a:t>What to Do</a:t>
                      </a:r>
                      <a:endParaRPr lang="en-US" dirty="0"/>
                    </a:p>
                  </a:txBody>
                  <a:tcPr/>
                </a:tc>
                <a:tc>
                  <a:txBody>
                    <a:bodyPr/>
                    <a:lstStyle/>
                    <a:p>
                      <a:r>
                        <a:rPr lang="en-US" dirty="0" smtClean="0"/>
                        <a:t>How to Do It</a:t>
                      </a:r>
                      <a:endParaRPr lang="en-US" dirty="0"/>
                    </a:p>
                  </a:txBody>
                  <a:tcPr/>
                </a:tc>
              </a:tr>
              <a:tr h="3233373">
                <a:tc>
                  <a:txBody>
                    <a:bodyPr/>
                    <a:lstStyle/>
                    <a:p>
                      <a:r>
                        <a:rPr lang="en-US" dirty="0" smtClean="0"/>
                        <a:t>1</a:t>
                      </a:r>
                    </a:p>
                    <a:p>
                      <a:endParaRPr lang="en-US" dirty="0"/>
                    </a:p>
                  </a:txBody>
                  <a:tcPr/>
                </a:tc>
                <a:tc>
                  <a:txBody>
                    <a:bodyPr/>
                    <a:lstStyle/>
                    <a:p>
                      <a:r>
                        <a:rPr lang="en-US" b="1" dirty="0" smtClean="0"/>
                        <a:t>Identify</a:t>
                      </a:r>
                      <a:r>
                        <a:rPr lang="en-US" b="1" baseline="0" dirty="0" smtClean="0"/>
                        <a:t> the variables.</a:t>
                      </a:r>
                      <a:endParaRPr lang="en-US" b="1" dirty="0"/>
                    </a:p>
                  </a:txBody>
                  <a:tcPr/>
                </a:tc>
                <a:tc>
                  <a:txBody>
                    <a:bodyPr/>
                    <a:lstStyle/>
                    <a:p>
                      <a:pPr marL="342900" indent="-342900">
                        <a:buAutoNum type="alphaLcPeriod"/>
                      </a:pPr>
                      <a:r>
                        <a:rPr lang="en-US" b="1" dirty="0" smtClean="0"/>
                        <a:t>Independent Variable </a:t>
                      </a:r>
                      <a:r>
                        <a:rPr lang="en-US" dirty="0" smtClean="0"/>
                        <a:t>(controlled by the experimenter—what is being changed)</a:t>
                      </a:r>
                    </a:p>
                    <a:p>
                      <a:pPr marL="0" indent="0">
                        <a:buNone/>
                      </a:pPr>
                      <a:r>
                        <a:rPr lang="en-US" dirty="0" smtClean="0"/>
                        <a:t>--Goes on the X axis(horizontal)</a:t>
                      </a:r>
                    </a:p>
                    <a:p>
                      <a:pPr marL="0" indent="0">
                        <a:buNone/>
                      </a:pPr>
                      <a:r>
                        <a:rPr lang="en-US" dirty="0" smtClean="0"/>
                        <a:t>--Should</a:t>
                      </a:r>
                      <a:r>
                        <a:rPr lang="en-US" baseline="0" dirty="0" smtClean="0"/>
                        <a:t> be on the left side of a data table</a:t>
                      </a:r>
                    </a:p>
                    <a:p>
                      <a:pPr marL="0" indent="0">
                        <a:buNone/>
                      </a:pPr>
                      <a:endParaRPr lang="en-US" baseline="0" dirty="0" smtClean="0"/>
                    </a:p>
                    <a:p>
                      <a:pPr marL="342900" indent="-342900">
                        <a:buAutoNum type="alphaLcPeriod" startAt="2"/>
                      </a:pPr>
                      <a:r>
                        <a:rPr lang="en-US" b="1" baseline="0" dirty="0" smtClean="0"/>
                        <a:t>Dependent Variable</a:t>
                      </a:r>
                      <a:r>
                        <a:rPr lang="en-US" baseline="0" dirty="0" smtClean="0"/>
                        <a:t>(What is being measured)</a:t>
                      </a:r>
                    </a:p>
                    <a:p>
                      <a:pPr marL="0" indent="0">
                        <a:buNone/>
                      </a:pPr>
                      <a:r>
                        <a:rPr lang="en-US" baseline="0" dirty="0" smtClean="0"/>
                        <a:t>--Goes on the Y axis(vertical)</a:t>
                      </a:r>
                    </a:p>
                    <a:p>
                      <a:pPr marL="0" indent="0">
                        <a:buNone/>
                      </a:pPr>
                      <a:r>
                        <a:rPr lang="en-US" baseline="0" dirty="0" smtClean="0"/>
                        <a:t>Should be on the right side of a data table</a:t>
                      </a:r>
                      <a:endParaRPr lang="en-US" dirty="0"/>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0311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783756268"/>
              </p:ext>
            </p:extLst>
          </p:nvPr>
        </p:nvGraphicFramePr>
        <p:xfrm>
          <a:off x="457200" y="1286933"/>
          <a:ext cx="8229600" cy="4611511"/>
        </p:xfrm>
        <a:graphic>
          <a:graphicData uri="http://schemas.openxmlformats.org/drawingml/2006/table">
            <a:tbl>
              <a:tblPr firstRow="1" bandRow="1">
                <a:tableStyleId>{5C22544A-7EE6-4342-B048-85BDC9FD1C3A}</a:tableStyleId>
              </a:tblPr>
              <a:tblGrid>
                <a:gridCol w="2743200"/>
                <a:gridCol w="2743200"/>
                <a:gridCol w="2743200"/>
              </a:tblGrid>
              <a:tr h="558800">
                <a:tc>
                  <a:txBody>
                    <a:bodyPr/>
                    <a:lstStyle/>
                    <a:p>
                      <a:r>
                        <a:rPr lang="en-US" dirty="0" smtClean="0"/>
                        <a:t>Step</a:t>
                      </a:r>
                      <a:endParaRPr lang="en-US" dirty="0"/>
                    </a:p>
                  </a:txBody>
                  <a:tcPr/>
                </a:tc>
                <a:tc>
                  <a:txBody>
                    <a:bodyPr/>
                    <a:lstStyle/>
                    <a:p>
                      <a:r>
                        <a:rPr lang="en-US" dirty="0" smtClean="0"/>
                        <a:t>What do do</a:t>
                      </a:r>
                      <a:endParaRPr lang="en-US" dirty="0"/>
                    </a:p>
                  </a:txBody>
                  <a:tcPr/>
                </a:tc>
                <a:tc>
                  <a:txBody>
                    <a:bodyPr/>
                    <a:lstStyle/>
                    <a:p>
                      <a:r>
                        <a:rPr lang="en-US" dirty="0" smtClean="0"/>
                        <a:t>How to do it</a:t>
                      </a:r>
                    </a:p>
                  </a:txBody>
                  <a:tcPr/>
                </a:tc>
              </a:tr>
              <a:tr h="1766711">
                <a:tc>
                  <a:txBody>
                    <a:bodyPr/>
                    <a:lstStyle/>
                    <a:p>
                      <a:r>
                        <a:rPr lang="en-US" dirty="0" smtClean="0"/>
                        <a:t>2.</a:t>
                      </a:r>
                      <a:endParaRPr lang="en-US" dirty="0"/>
                    </a:p>
                  </a:txBody>
                  <a:tcPr/>
                </a:tc>
                <a:tc>
                  <a:txBody>
                    <a:bodyPr/>
                    <a:lstStyle/>
                    <a:p>
                      <a:r>
                        <a:rPr lang="en-US" dirty="0" smtClean="0"/>
                        <a:t>Determine the Variable Range.</a:t>
                      </a:r>
                      <a:endParaRPr lang="en-US" dirty="0"/>
                    </a:p>
                  </a:txBody>
                  <a:tcPr/>
                </a:tc>
                <a:tc>
                  <a:txBody>
                    <a:bodyPr/>
                    <a:lstStyle/>
                    <a:p>
                      <a:pPr marL="342900" indent="-342900">
                        <a:buAutoNum type="alphaLcPeriod"/>
                      </a:pPr>
                      <a:r>
                        <a:rPr lang="en-US" dirty="0" smtClean="0"/>
                        <a:t>Subtract the lowest data value</a:t>
                      </a:r>
                      <a:r>
                        <a:rPr lang="en-US" baseline="0" dirty="0" smtClean="0"/>
                        <a:t> from the highest data value.</a:t>
                      </a:r>
                    </a:p>
                    <a:p>
                      <a:pPr marL="342900" indent="-342900">
                        <a:buAutoNum type="alphaLcPeriod"/>
                      </a:pPr>
                      <a:r>
                        <a:rPr lang="en-US" baseline="0" dirty="0" smtClean="0"/>
                        <a:t>Do each variable </a:t>
                      </a:r>
                      <a:r>
                        <a:rPr lang="en-US" baseline="0" dirty="0" err="1" smtClean="0"/>
                        <a:t>seperately</a:t>
                      </a:r>
                      <a:r>
                        <a:rPr lang="en-US" baseline="0" dirty="0" smtClean="0"/>
                        <a:t>.</a:t>
                      </a:r>
                      <a:endParaRPr lang="en-US" dirty="0"/>
                    </a:p>
                  </a:txBody>
                  <a:tcPr/>
                </a:tc>
              </a:tr>
              <a:tr h="1766711">
                <a:tc>
                  <a:txBody>
                    <a:bodyPr/>
                    <a:lstStyle/>
                    <a:p>
                      <a:r>
                        <a:rPr lang="en-US" dirty="0" smtClean="0"/>
                        <a:t>3</a:t>
                      </a:r>
                      <a:endParaRPr lang="en-US" dirty="0"/>
                    </a:p>
                  </a:txBody>
                  <a:tcPr/>
                </a:tc>
                <a:tc>
                  <a:txBody>
                    <a:bodyPr/>
                    <a:lstStyle/>
                    <a:p>
                      <a:r>
                        <a:rPr lang="en-US" dirty="0" smtClean="0"/>
                        <a:t>Determine</a:t>
                      </a:r>
                      <a:r>
                        <a:rPr lang="en-US" baseline="0" dirty="0" smtClean="0"/>
                        <a:t> the Scale of the graph.</a:t>
                      </a:r>
                      <a:endParaRPr lang="en-US" dirty="0"/>
                    </a:p>
                  </a:txBody>
                  <a:tcPr/>
                </a:tc>
                <a:tc>
                  <a:txBody>
                    <a:bodyPr/>
                    <a:lstStyle/>
                    <a:p>
                      <a:pPr marL="342900" indent="-342900">
                        <a:buAutoNum type="alphaLcPeriod"/>
                      </a:pPr>
                      <a:r>
                        <a:rPr lang="en-US" dirty="0" smtClean="0"/>
                        <a:t>Determine a scale (the numerical</a:t>
                      </a:r>
                      <a:r>
                        <a:rPr lang="en-US" baseline="0" dirty="0" smtClean="0"/>
                        <a:t> value for each square), that best fits the range of each variable.</a:t>
                      </a:r>
                    </a:p>
                    <a:p>
                      <a:pPr marL="342900" indent="-342900">
                        <a:buAutoNum type="alphaLcPeriod"/>
                      </a:pPr>
                      <a:r>
                        <a:rPr lang="en-US" baseline="0" dirty="0" smtClean="0"/>
                        <a:t>Spread the graph to use MOST of the available space.</a:t>
                      </a:r>
                      <a:endParaRPr lang="en-US" dirty="0"/>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7805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64483918"/>
              </p:ext>
            </p:extLst>
          </p:nvPr>
        </p:nvGraphicFramePr>
        <p:xfrm>
          <a:off x="457200" y="274638"/>
          <a:ext cx="8229600" cy="6497319"/>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Step</a:t>
                      </a:r>
                      <a:endParaRPr lang="en-US" dirty="0"/>
                    </a:p>
                  </a:txBody>
                  <a:tcPr/>
                </a:tc>
                <a:tc>
                  <a:txBody>
                    <a:bodyPr/>
                    <a:lstStyle/>
                    <a:p>
                      <a:r>
                        <a:rPr lang="en-US" dirty="0" smtClean="0"/>
                        <a:t>What</a:t>
                      </a:r>
                      <a:r>
                        <a:rPr lang="en-US" baseline="0" dirty="0" smtClean="0"/>
                        <a:t> to do</a:t>
                      </a:r>
                      <a:endParaRPr lang="en-US" dirty="0"/>
                    </a:p>
                  </a:txBody>
                  <a:tcPr/>
                </a:tc>
                <a:tc>
                  <a:txBody>
                    <a:bodyPr/>
                    <a:lstStyle/>
                    <a:p>
                      <a:r>
                        <a:rPr lang="en-US" dirty="0" smtClean="0"/>
                        <a:t>How to do it</a:t>
                      </a:r>
                      <a:endParaRPr lang="en-US" dirty="0"/>
                    </a:p>
                  </a:txBody>
                  <a:tcPr/>
                </a:tc>
              </a:tr>
              <a:tr h="370840">
                <a:tc>
                  <a:txBody>
                    <a:bodyPr/>
                    <a:lstStyle/>
                    <a:p>
                      <a:r>
                        <a:rPr lang="en-US" dirty="0" smtClean="0"/>
                        <a:t>4</a:t>
                      </a:r>
                      <a:endParaRPr lang="en-US" dirty="0"/>
                    </a:p>
                  </a:txBody>
                  <a:tcPr/>
                </a:tc>
                <a:tc>
                  <a:txBody>
                    <a:bodyPr/>
                    <a:lstStyle/>
                    <a:p>
                      <a:r>
                        <a:rPr lang="en-US" dirty="0" smtClean="0"/>
                        <a:t>Number and label each axis.</a:t>
                      </a:r>
                      <a:endParaRPr lang="en-US" dirty="0"/>
                    </a:p>
                  </a:txBody>
                  <a:tcPr/>
                </a:tc>
                <a:tc>
                  <a:txBody>
                    <a:bodyPr/>
                    <a:lstStyle/>
                    <a:p>
                      <a:r>
                        <a:rPr lang="en-US" dirty="0" smtClean="0"/>
                        <a:t>a.  This tells</a:t>
                      </a:r>
                      <a:r>
                        <a:rPr lang="en-US" baseline="0" dirty="0" smtClean="0"/>
                        <a:t> what data the lines on your graph represent.  Label both the x and y axis.</a:t>
                      </a:r>
                      <a:endParaRPr lang="en-US" dirty="0"/>
                    </a:p>
                  </a:txBody>
                  <a:tcPr/>
                </a:tc>
              </a:tr>
              <a:tr h="370840">
                <a:tc>
                  <a:txBody>
                    <a:bodyPr/>
                    <a:lstStyle/>
                    <a:p>
                      <a:r>
                        <a:rPr lang="en-US" dirty="0" smtClean="0"/>
                        <a:t>5</a:t>
                      </a:r>
                      <a:endParaRPr lang="en-US" dirty="0"/>
                    </a:p>
                  </a:txBody>
                  <a:tcPr/>
                </a:tc>
                <a:tc>
                  <a:txBody>
                    <a:bodyPr/>
                    <a:lstStyle/>
                    <a:p>
                      <a:r>
                        <a:rPr lang="en-US" dirty="0" smtClean="0"/>
                        <a:t>Plot the data points</a:t>
                      </a:r>
                      <a:endParaRPr lang="en-US" dirty="0"/>
                    </a:p>
                  </a:txBody>
                  <a:tcPr/>
                </a:tc>
                <a:tc>
                  <a:txBody>
                    <a:bodyPr/>
                    <a:lstStyle/>
                    <a:p>
                      <a:pPr marL="342900" indent="-342900">
                        <a:buAutoNum type="alphaLcPeriod"/>
                      </a:pPr>
                      <a:r>
                        <a:rPr lang="en-US" dirty="0" smtClean="0"/>
                        <a:t>Plot each data value on the graph with a dot.</a:t>
                      </a:r>
                    </a:p>
                    <a:p>
                      <a:pPr marL="342900" indent="-342900">
                        <a:buAutoNum type="alphaLcPeriod"/>
                      </a:pPr>
                      <a:r>
                        <a:rPr lang="en-US" dirty="0" smtClean="0"/>
                        <a:t>You can put the data number by the dot, if it does not clutter your graph.</a:t>
                      </a:r>
                      <a:endParaRPr lang="en-US" dirty="0"/>
                    </a:p>
                  </a:txBody>
                  <a:tcPr/>
                </a:tc>
              </a:tr>
              <a:tr h="370840">
                <a:tc>
                  <a:txBody>
                    <a:bodyPr/>
                    <a:lstStyle/>
                    <a:p>
                      <a:r>
                        <a:rPr lang="en-US" dirty="0" smtClean="0"/>
                        <a:t>6</a:t>
                      </a:r>
                      <a:endParaRPr lang="en-US" dirty="0"/>
                    </a:p>
                  </a:txBody>
                  <a:tcPr/>
                </a:tc>
                <a:tc>
                  <a:txBody>
                    <a:bodyPr/>
                    <a:lstStyle/>
                    <a:p>
                      <a:r>
                        <a:rPr lang="en-US" dirty="0" smtClean="0"/>
                        <a:t>Draw the graph.</a:t>
                      </a:r>
                      <a:endParaRPr lang="en-US" dirty="0"/>
                    </a:p>
                  </a:txBody>
                  <a:tcPr/>
                </a:tc>
                <a:tc>
                  <a:txBody>
                    <a:bodyPr/>
                    <a:lstStyle/>
                    <a:p>
                      <a:pPr marL="342900" indent="-342900">
                        <a:buAutoNum type="alphaLcPeriod"/>
                      </a:pPr>
                      <a:r>
                        <a:rPr lang="en-US" dirty="0" smtClean="0"/>
                        <a:t>Draw</a:t>
                      </a:r>
                      <a:r>
                        <a:rPr lang="en-US" baseline="0" dirty="0" smtClean="0"/>
                        <a:t> a best fit line.</a:t>
                      </a:r>
                    </a:p>
                    <a:p>
                      <a:pPr marL="342900" indent="-342900">
                        <a:buAutoNum type="alphaLcPeriod"/>
                      </a:pPr>
                      <a:r>
                        <a:rPr lang="en-US" baseline="0" dirty="0" smtClean="0"/>
                        <a:t>Most graphs of experimental data are not drawn as “connect-the-dots.</a:t>
                      </a:r>
                    </a:p>
                  </a:txBody>
                  <a:tcPr/>
                </a:tc>
              </a:tr>
              <a:tr h="370840">
                <a:tc>
                  <a:txBody>
                    <a:bodyPr/>
                    <a:lstStyle/>
                    <a:p>
                      <a:r>
                        <a:rPr lang="en-US" dirty="0" smtClean="0"/>
                        <a:t>7</a:t>
                      </a:r>
                      <a:endParaRPr lang="en-US" dirty="0"/>
                    </a:p>
                  </a:txBody>
                  <a:tcPr/>
                </a:tc>
                <a:tc>
                  <a:txBody>
                    <a:bodyPr/>
                    <a:lstStyle/>
                    <a:p>
                      <a:r>
                        <a:rPr lang="en-US" b="1" dirty="0" smtClean="0"/>
                        <a:t>Title the graph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Your title should clearly tell what the graph is about.  Incorporate</a:t>
                      </a:r>
                      <a:r>
                        <a:rPr lang="en-US" baseline="0" dirty="0" smtClean="0"/>
                        <a:t> both variables into the title.</a:t>
                      </a:r>
                    </a:p>
                    <a:p>
                      <a:endParaRPr lang="en-US" dirty="0"/>
                    </a:p>
                  </a:txBody>
                  <a:tcPr/>
                </a:tc>
                <a:tc>
                  <a:txBody>
                    <a:bodyPr/>
                    <a:lstStyle/>
                    <a:p>
                      <a:pPr marL="342900" indent="-342900">
                        <a:buAutoNum type="alphaLcPeriod"/>
                      </a:pPr>
                      <a:r>
                        <a:rPr lang="en-US" baseline="0" dirty="0" smtClean="0"/>
                        <a:t>If your graph has more than one set of data, provide a “key” to identify the different lines.</a:t>
                      </a:r>
                      <a:endParaRPr lang="en-US" dirty="0"/>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8866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Name the six steps of the scientific method.</a:t>
            </a:r>
          </a:p>
          <a:p>
            <a:pPr marL="514350" indent="-514350">
              <a:buAutoNum type="arabicPeriod"/>
            </a:pPr>
            <a:r>
              <a:rPr lang="en-US" dirty="0" smtClean="0"/>
              <a:t>What is a hypothesis?</a:t>
            </a:r>
          </a:p>
          <a:p>
            <a:pPr marL="514350" indent="-514350">
              <a:buAutoNum type="arabicPeriod"/>
            </a:pPr>
            <a:r>
              <a:rPr lang="en-US" dirty="0" smtClean="0"/>
              <a:t>Construct a hypothesis for the question, “Will a water filled with balloon burst if exposed to a flame?”</a:t>
            </a:r>
          </a:p>
          <a:p>
            <a:pPr marL="514350" indent="-514350">
              <a:buAutoNum type="arabicPeriod"/>
            </a:pPr>
            <a:r>
              <a:rPr lang="en-US" dirty="0" smtClean="0"/>
              <a:t>What are the two types of observations?</a:t>
            </a:r>
          </a:p>
          <a:p>
            <a:pPr marL="514350" indent="-51435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Yahoo"/>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a:t>
            </a:r>
            <a:endParaRPr lang="en-US" dirty="0"/>
          </a:p>
        </p:txBody>
      </p:sp>
      <p:sp>
        <p:nvSpPr>
          <p:cNvPr id="3" name="Content Placeholder 2"/>
          <p:cNvSpPr>
            <a:spLocks noGrp="1"/>
          </p:cNvSpPr>
          <p:nvPr>
            <p:ph idx="1"/>
          </p:nvPr>
        </p:nvSpPr>
        <p:spPr/>
        <p:txBody>
          <a:bodyPr/>
          <a:lstStyle/>
          <a:p>
            <a:pPr>
              <a:buNone/>
            </a:pPr>
            <a:r>
              <a:rPr lang="en-US" dirty="0" smtClean="0"/>
              <a:t>5. </a:t>
            </a:r>
            <a:endParaRPr lang="en-US" dirty="0"/>
          </a:p>
        </p:txBody>
      </p:sp>
      <p:graphicFrame>
        <p:nvGraphicFramePr>
          <p:cNvPr id="4" name="Table 3"/>
          <p:cNvGraphicFramePr>
            <a:graphicFrameLocks noGrp="1"/>
          </p:cNvGraphicFramePr>
          <p:nvPr/>
        </p:nvGraphicFramePr>
        <p:xfrm>
          <a:off x="1524000" y="2110154"/>
          <a:ext cx="6096000" cy="3510279"/>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r>
                        <a:rPr lang="en-US" dirty="0" smtClean="0"/>
                        <a:t>Day</a:t>
                      </a:r>
                      <a:endParaRPr lang="en-US" dirty="0"/>
                    </a:p>
                  </a:txBody>
                  <a:tcPr/>
                </a:tc>
                <a:tc>
                  <a:txBody>
                    <a:bodyPr/>
                    <a:lstStyle/>
                    <a:p>
                      <a:r>
                        <a:rPr lang="en-US" dirty="0" smtClean="0"/>
                        <a:t>Plant 1 (Control)</a:t>
                      </a:r>
                      <a:endParaRPr lang="en-US" dirty="0"/>
                    </a:p>
                  </a:txBody>
                  <a:tcPr/>
                </a:tc>
                <a:tc>
                  <a:txBody>
                    <a:bodyPr/>
                    <a:lstStyle/>
                    <a:p>
                      <a:r>
                        <a:rPr lang="en-US" sz="1800" b="1" kern="1200" dirty="0" smtClean="0">
                          <a:solidFill>
                            <a:schemeClr val="lt1"/>
                          </a:solidFill>
                          <a:latin typeface="+mn-lt"/>
                          <a:ea typeface="+mn-ea"/>
                          <a:cs typeface="+mn-cs"/>
                        </a:rPr>
                        <a:t>Plant 2 (10 </a:t>
                      </a:r>
                      <a:r>
                        <a:rPr lang="en-US" sz="1800" b="1" kern="1200" dirty="0" err="1" smtClean="0">
                          <a:solidFill>
                            <a:schemeClr val="lt1"/>
                          </a:solidFill>
                          <a:latin typeface="+mn-lt"/>
                          <a:ea typeface="+mn-ea"/>
                          <a:cs typeface="+mn-cs"/>
                        </a:rPr>
                        <a:t>mL</a:t>
                      </a:r>
                      <a:r>
                        <a:rPr lang="en-US" sz="1800" b="1" kern="1200" dirty="0" smtClean="0">
                          <a:solidFill>
                            <a:schemeClr val="lt1"/>
                          </a:solidFill>
                          <a:latin typeface="+mn-lt"/>
                          <a:ea typeface="+mn-ea"/>
                          <a:cs typeface="+mn-cs"/>
                        </a:rPr>
                        <a:t> of water)</a:t>
                      </a:r>
                      <a:r>
                        <a:rPr lang="en-US" dirty="0" smtClean="0"/>
                        <a:t> </a:t>
                      </a:r>
                      <a:endParaRPr lang="en-US" dirty="0"/>
                    </a:p>
                  </a:txBody>
                  <a:tcPr/>
                </a:tc>
                <a:tc>
                  <a:txBody>
                    <a:bodyPr/>
                    <a:lstStyle/>
                    <a:p>
                      <a:r>
                        <a:rPr lang="en-US" sz="1800" b="1" kern="1200" dirty="0" smtClean="0">
                          <a:solidFill>
                            <a:schemeClr val="lt1"/>
                          </a:solidFill>
                          <a:latin typeface="+mn-lt"/>
                          <a:ea typeface="+mn-ea"/>
                          <a:cs typeface="+mn-cs"/>
                        </a:rPr>
                        <a:t>Plant 3 (50 </a:t>
                      </a:r>
                      <a:r>
                        <a:rPr lang="en-US" sz="1800" b="1" kern="1200" dirty="0" err="1" smtClean="0">
                          <a:solidFill>
                            <a:schemeClr val="lt1"/>
                          </a:solidFill>
                          <a:latin typeface="+mn-lt"/>
                          <a:ea typeface="+mn-ea"/>
                          <a:cs typeface="+mn-cs"/>
                        </a:rPr>
                        <a:t>mL</a:t>
                      </a:r>
                      <a:r>
                        <a:rPr lang="en-US" sz="1800" b="1" kern="1200" dirty="0" smtClean="0">
                          <a:solidFill>
                            <a:schemeClr val="lt1"/>
                          </a:solidFill>
                          <a:latin typeface="+mn-lt"/>
                          <a:ea typeface="+mn-ea"/>
                          <a:cs typeface="+mn-cs"/>
                        </a:rPr>
                        <a:t> of water)</a:t>
                      </a:r>
                      <a:r>
                        <a:rPr lang="en-US" dirty="0" smtClean="0"/>
                        <a:t> </a:t>
                      </a:r>
                      <a:endParaRPr lang="en-US" dirty="0"/>
                    </a:p>
                  </a:txBody>
                  <a:tcPr/>
                </a:tc>
                <a:tc>
                  <a:txBody>
                    <a:bodyPr/>
                    <a:lstStyle/>
                    <a:p>
                      <a:pPr marL="0" marR="0">
                        <a:spcBef>
                          <a:spcPts val="0"/>
                        </a:spcBef>
                        <a:spcAft>
                          <a:spcPts val="0"/>
                        </a:spcAft>
                      </a:pPr>
                      <a:r>
                        <a:rPr lang="en-US" sz="1600" dirty="0">
                          <a:latin typeface="Times New Roman"/>
                          <a:ea typeface="Cambria"/>
                          <a:cs typeface="Times New Roman"/>
                        </a:rPr>
                        <a:t>Plant 4 (100 </a:t>
                      </a:r>
                      <a:r>
                        <a:rPr lang="en-US" sz="1600" dirty="0" err="1">
                          <a:latin typeface="Times New Roman"/>
                          <a:ea typeface="Cambria"/>
                          <a:cs typeface="Times New Roman"/>
                        </a:rPr>
                        <a:t>mL</a:t>
                      </a:r>
                      <a:r>
                        <a:rPr lang="en-US" sz="1600" dirty="0">
                          <a:latin typeface="Times New Roman"/>
                          <a:ea typeface="Cambria"/>
                          <a:cs typeface="Times New Roman"/>
                        </a:rPr>
                        <a:t> of water)</a:t>
                      </a:r>
                    </a:p>
                  </a:txBody>
                  <a:tcPr marL="68580" marR="68580" marT="0" marB="0"/>
                </a:tc>
              </a:tr>
              <a:tr h="370840">
                <a:tc>
                  <a:txBody>
                    <a:bodyPr/>
                    <a:lstStyle/>
                    <a:p>
                      <a:r>
                        <a:rPr lang="en-US" dirty="0" smtClean="0"/>
                        <a:t>1</a:t>
                      </a:r>
                      <a:endParaRPr lang="en-US" dirty="0"/>
                    </a:p>
                  </a:txBody>
                  <a:tcPr/>
                </a:tc>
                <a:tc>
                  <a:txBody>
                    <a:bodyPr/>
                    <a:lstStyle/>
                    <a:p>
                      <a:r>
                        <a:rPr lang="en-US" dirty="0" smtClean="0"/>
                        <a:t>0 cm</a:t>
                      </a:r>
                      <a:endParaRPr lang="en-US" dirty="0"/>
                    </a:p>
                  </a:txBody>
                  <a:tcPr/>
                </a:tc>
                <a:tc>
                  <a:txBody>
                    <a:bodyPr/>
                    <a:lstStyle/>
                    <a:p>
                      <a:r>
                        <a:rPr lang="en-US" dirty="0" smtClean="0"/>
                        <a:t>.1 cm</a:t>
                      </a:r>
                      <a:endParaRPr lang="en-US" dirty="0"/>
                    </a:p>
                  </a:txBody>
                  <a:tcPr/>
                </a:tc>
                <a:tc>
                  <a:txBody>
                    <a:bodyPr/>
                    <a:lstStyle/>
                    <a:p>
                      <a:r>
                        <a:rPr lang="en-US" dirty="0" smtClean="0"/>
                        <a:t>1 cm</a:t>
                      </a:r>
                      <a:endParaRPr lang="en-US" dirty="0"/>
                    </a:p>
                  </a:txBody>
                  <a:tcPr/>
                </a:tc>
                <a:tc>
                  <a:txBody>
                    <a:bodyPr/>
                    <a:lstStyle/>
                    <a:p>
                      <a:r>
                        <a:rPr lang="en-US" dirty="0" smtClean="0"/>
                        <a:t>.6 cm</a:t>
                      </a:r>
                      <a:endParaRPr lang="en-US" dirty="0"/>
                    </a:p>
                  </a:txBody>
                  <a:tcPr/>
                </a:tc>
              </a:tr>
              <a:tr h="370840">
                <a:tc>
                  <a:txBody>
                    <a:bodyPr/>
                    <a:lstStyle/>
                    <a:p>
                      <a:r>
                        <a:rPr lang="en-US" dirty="0" smtClean="0"/>
                        <a:t>2</a:t>
                      </a:r>
                      <a:endParaRPr lang="en-US" dirty="0"/>
                    </a:p>
                  </a:txBody>
                  <a:tcPr/>
                </a:tc>
                <a:tc>
                  <a:txBody>
                    <a:bodyPr/>
                    <a:lstStyle/>
                    <a:p>
                      <a:r>
                        <a:rPr lang="en-US" dirty="0" smtClean="0"/>
                        <a:t>.05 cm</a:t>
                      </a:r>
                      <a:endParaRPr lang="en-US" dirty="0"/>
                    </a:p>
                  </a:txBody>
                  <a:tcPr/>
                </a:tc>
                <a:tc>
                  <a:txBody>
                    <a:bodyPr/>
                    <a:lstStyle/>
                    <a:p>
                      <a:r>
                        <a:rPr lang="en-US" dirty="0" smtClean="0"/>
                        <a:t>.2 cm</a:t>
                      </a:r>
                      <a:endParaRPr lang="en-US" dirty="0"/>
                    </a:p>
                  </a:txBody>
                  <a:tcPr/>
                </a:tc>
                <a:tc>
                  <a:txBody>
                    <a:bodyPr/>
                    <a:lstStyle/>
                    <a:p>
                      <a:r>
                        <a:rPr lang="en-US" dirty="0" smtClean="0"/>
                        <a:t>.3 cm</a:t>
                      </a:r>
                      <a:endParaRPr lang="en-US" dirty="0"/>
                    </a:p>
                  </a:txBody>
                  <a:tcPr/>
                </a:tc>
                <a:tc>
                  <a:txBody>
                    <a:bodyPr/>
                    <a:lstStyle/>
                    <a:p>
                      <a:r>
                        <a:rPr lang="en-US" dirty="0" smtClean="0"/>
                        <a:t>.1 cm</a:t>
                      </a:r>
                      <a:endParaRPr lang="en-US" dirty="0"/>
                    </a:p>
                  </a:txBody>
                  <a:tcPr/>
                </a:tc>
              </a:tr>
              <a:tr h="370840">
                <a:tc>
                  <a:txBody>
                    <a:bodyPr/>
                    <a:lstStyle/>
                    <a:p>
                      <a:r>
                        <a:rPr lang="en-US" dirty="0" smtClean="0"/>
                        <a:t>3</a:t>
                      </a:r>
                      <a:endParaRPr lang="en-US" dirty="0"/>
                    </a:p>
                  </a:txBody>
                  <a:tcPr/>
                </a:tc>
                <a:tc>
                  <a:txBody>
                    <a:bodyPr/>
                    <a:lstStyle/>
                    <a:p>
                      <a:r>
                        <a:rPr lang="en-US" dirty="0" smtClean="0"/>
                        <a:t>.05 cm</a:t>
                      </a:r>
                      <a:endParaRPr lang="en-US" dirty="0"/>
                    </a:p>
                  </a:txBody>
                  <a:tcPr/>
                </a:tc>
                <a:tc>
                  <a:txBody>
                    <a:bodyPr/>
                    <a:lstStyle/>
                    <a:p>
                      <a:r>
                        <a:rPr lang="en-US" dirty="0" smtClean="0"/>
                        <a:t>.2 cm</a:t>
                      </a:r>
                      <a:endParaRPr lang="en-US" dirty="0"/>
                    </a:p>
                  </a:txBody>
                  <a:tcPr/>
                </a:tc>
                <a:tc>
                  <a:txBody>
                    <a:bodyPr/>
                    <a:lstStyle/>
                    <a:p>
                      <a:r>
                        <a:rPr lang="en-US" dirty="0" smtClean="0"/>
                        <a:t>.5 cm</a:t>
                      </a:r>
                      <a:endParaRPr lang="en-US" dirty="0"/>
                    </a:p>
                  </a:txBody>
                  <a:tcPr/>
                </a:tc>
                <a:tc>
                  <a:txBody>
                    <a:bodyPr/>
                    <a:lstStyle/>
                    <a:p>
                      <a:r>
                        <a:rPr lang="en-US" dirty="0" smtClean="0"/>
                        <a:t>.1 cm</a:t>
                      </a:r>
                      <a:endParaRPr lang="en-US" dirty="0"/>
                    </a:p>
                  </a:txBody>
                  <a:tcPr/>
                </a:tc>
              </a:tr>
              <a:tr h="370840">
                <a:tc>
                  <a:txBody>
                    <a:bodyPr/>
                    <a:lstStyle/>
                    <a:p>
                      <a:r>
                        <a:rPr lang="en-US" dirty="0" smtClean="0"/>
                        <a:t>4</a:t>
                      </a:r>
                      <a:endParaRPr lang="en-US" dirty="0"/>
                    </a:p>
                  </a:txBody>
                  <a:tcPr/>
                </a:tc>
                <a:tc>
                  <a:txBody>
                    <a:bodyPr/>
                    <a:lstStyle/>
                    <a:p>
                      <a:r>
                        <a:rPr lang="en-US" dirty="0" smtClean="0"/>
                        <a:t>0 cm</a:t>
                      </a:r>
                      <a:endParaRPr lang="en-US" dirty="0"/>
                    </a:p>
                  </a:txBody>
                  <a:tcPr/>
                </a:tc>
                <a:tc>
                  <a:txBody>
                    <a:bodyPr/>
                    <a:lstStyle/>
                    <a:p>
                      <a:r>
                        <a:rPr lang="en-US" dirty="0" smtClean="0"/>
                        <a:t>.3 cm</a:t>
                      </a:r>
                      <a:endParaRPr lang="en-US" dirty="0"/>
                    </a:p>
                  </a:txBody>
                  <a:tcPr/>
                </a:tc>
                <a:tc>
                  <a:txBody>
                    <a:bodyPr/>
                    <a:lstStyle/>
                    <a:p>
                      <a:r>
                        <a:rPr lang="en-US" dirty="0" smtClean="0"/>
                        <a:t>1 cm</a:t>
                      </a:r>
                      <a:endParaRPr lang="en-US" dirty="0"/>
                    </a:p>
                  </a:txBody>
                  <a:tcPr/>
                </a:tc>
                <a:tc>
                  <a:txBody>
                    <a:bodyPr/>
                    <a:lstStyle/>
                    <a:p>
                      <a:r>
                        <a:rPr lang="en-US" dirty="0" smtClean="0"/>
                        <a:t>0 cm</a:t>
                      </a:r>
                      <a:endParaRPr lang="en-US" dirty="0"/>
                    </a:p>
                  </a:txBody>
                  <a:tcPr/>
                </a:tc>
              </a:tr>
              <a:tr h="370840">
                <a:tc>
                  <a:txBody>
                    <a:bodyPr/>
                    <a:lstStyle/>
                    <a:p>
                      <a:r>
                        <a:rPr lang="en-US" dirty="0" smtClean="0"/>
                        <a:t>5</a:t>
                      </a:r>
                      <a:endParaRPr lang="en-US" dirty="0"/>
                    </a:p>
                  </a:txBody>
                  <a:tcPr/>
                </a:tc>
                <a:tc>
                  <a:txBody>
                    <a:bodyPr/>
                    <a:lstStyle/>
                    <a:p>
                      <a:r>
                        <a:rPr lang="en-US" dirty="0" smtClean="0"/>
                        <a:t>.05 cm</a:t>
                      </a:r>
                      <a:endParaRPr lang="en-US" dirty="0"/>
                    </a:p>
                  </a:txBody>
                  <a:tcPr/>
                </a:tc>
                <a:tc>
                  <a:txBody>
                    <a:bodyPr/>
                    <a:lstStyle/>
                    <a:p>
                      <a:r>
                        <a:rPr lang="en-US" dirty="0" smtClean="0"/>
                        <a:t>.05 cm</a:t>
                      </a:r>
                      <a:endParaRPr lang="en-US" dirty="0"/>
                    </a:p>
                  </a:txBody>
                  <a:tcPr/>
                </a:tc>
                <a:tc>
                  <a:txBody>
                    <a:bodyPr/>
                    <a:lstStyle/>
                    <a:p>
                      <a:r>
                        <a:rPr lang="en-US" dirty="0" smtClean="0"/>
                        <a:t>.5 cm</a:t>
                      </a:r>
                      <a:endParaRPr lang="en-US" dirty="0"/>
                    </a:p>
                  </a:txBody>
                  <a:tcPr/>
                </a:tc>
                <a:tc>
                  <a:txBody>
                    <a:bodyPr/>
                    <a:lstStyle/>
                    <a:p>
                      <a:r>
                        <a:rPr lang="en-US" dirty="0" smtClean="0"/>
                        <a:t>.2 cm</a:t>
                      </a:r>
                      <a:endParaRPr lang="en-US" dirty="0"/>
                    </a:p>
                  </a:txBody>
                  <a:tcPr/>
                </a:tc>
              </a:tr>
              <a:tr h="370840">
                <a:tc>
                  <a:txBody>
                    <a:bodyPr/>
                    <a:lstStyle/>
                    <a:p>
                      <a:r>
                        <a:rPr lang="en-US" dirty="0" smtClean="0"/>
                        <a:t>6</a:t>
                      </a:r>
                      <a:endParaRPr lang="en-US" dirty="0"/>
                    </a:p>
                  </a:txBody>
                  <a:tcPr/>
                </a:tc>
                <a:tc>
                  <a:txBody>
                    <a:bodyPr/>
                    <a:lstStyle/>
                    <a:p>
                      <a:r>
                        <a:rPr lang="en-US" dirty="0" smtClean="0"/>
                        <a:t>0 cm</a:t>
                      </a:r>
                      <a:endParaRPr lang="en-US" dirty="0"/>
                    </a:p>
                  </a:txBody>
                  <a:tcPr/>
                </a:tc>
                <a:tc>
                  <a:txBody>
                    <a:bodyPr/>
                    <a:lstStyle/>
                    <a:p>
                      <a:r>
                        <a:rPr lang="en-US" dirty="0" smtClean="0"/>
                        <a:t>.05 cm</a:t>
                      </a:r>
                      <a:endParaRPr lang="en-US" dirty="0"/>
                    </a:p>
                  </a:txBody>
                  <a:tcPr/>
                </a:tc>
                <a:tc>
                  <a:txBody>
                    <a:bodyPr/>
                    <a:lstStyle/>
                    <a:p>
                      <a:r>
                        <a:rPr lang="en-US" dirty="0" smtClean="0"/>
                        <a:t>.1 cm</a:t>
                      </a:r>
                      <a:endParaRPr lang="en-US" dirty="0"/>
                    </a:p>
                  </a:txBody>
                  <a:tcPr/>
                </a:tc>
                <a:tc>
                  <a:txBody>
                    <a:bodyPr/>
                    <a:lstStyle/>
                    <a:p>
                      <a:r>
                        <a:rPr lang="en-US" dirty="0" smtClean="0"/>
                        <a:t>.05 cm</a:t>
                      </a:r>
                      <a:endParaRPr lang="en-US" dirty="0"/>
                    </a:p>
                  </a:txBody>
                  <a:tcPr/>
                </a:tc>
              </a:tr>
              <a:tr h="370840">
                <a:tc>
                  <a:txBody>
                    <a:bodyPr/>
                    <a:lstStyle/>
                    <a:p>
                      <a:r>
                        <a:rPr lang="en-US" dirty="0" smtClean="0"/>
                        <a:t>7</a:t>
                      </a:r>
                      <a:endParaRPr lang="en-US" dirty="0"/>
                    </a:p>
                  </a:txBody>
                  <a:tcPr/>
                </a:tc>
                <a:tc>
                  <a:txBody>
                    <a:bodyPr/>
                    <a:lstStyle/>
                    <a:p>
                      <a:r>
                        <a:rPr lang="en-US" dirty="0" smtClean="0"/>
                        <a:t>0 cm</a:t>
                      </a:r>
                      <a:endParaRPr lang="en-US" dirty="0"/>
                    </a:p>
                  </a:txBody>
                  <a:tcPr/>
                </a:tc>
                <a:tc>
                  <a:txBody>
                    <a:bodyPr/>
                    <a:lstStyle/>
                    <a:p>
                      <a:r>
                        <a:rPr lang="en-US" dirty="0" smtClean="0"/>
                        <a:t>0cm</a:t>
                      </a:r>
                      <a:endParaRPr lang="en-US" dirty="0"/>
                    </a:p>
                  </a:txBody>
                  <a:tcPr/>
                </a:tc>
                <a:tc>
                  <a:txBody>
                    <a:bodyPr/>
                    <a:lstStyle/>
                    <a:p>
                      <a:r>
                        <a:rPr lang="en-US" dirty="0" smtClean="0"/>
                        <a:t>.2 cm</a:t>
                      </a:r>
                      <a:endParaRPr lang="en-US" dirty="0"/>
                    </a:p>
                  </a:txBody>
                  <a:tcPr/>
                </a:tc>
                <a:tc>
                  <a:txBody>
                    <a:bodyPr/>
                    <a:lstStyle/>
                    <a:p>
                      <a:r>
                        <a:rPr lang="en-US" dirty="0" smtClean="0"/>
                        <a:t>.05 cm</a:t>
                      </a:r>
                      <a:endParaRPr lang="en-US"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a:t>
            </a:r>
            <a:endParaRPr lang="en-US" dirty="0"/>
          </a:p>
        </p:txBody>
      </p:sp>
      <p:sp>
        <p:nvSpPr>
          <p:cNvPr id="3" name="Content Placeholder 2"/>
          <p:cNvSpPr>
            <a:spLocks noGrp="1"/>
          </p:cNvSpPr>
          <p:nvPr>
            <p:ph sz="half" idx="1"/>
          </p:nvPr>
        </p:nvSpPr>
        <p:spPr/>
        <p:txBody>
          <a:bodyPr>
            <a:noAutofit/>
          </a:bodyPr>
          <a:lstStyle/>
          <a:p>
            <a:r>
              <a:rPr lang="en-US" sz="3600" dirty="0" smtClean="0"/>
              <a:t>Series of steps to solve a problem or a question</a:t>
            </a:r>
          </a:p>
          <a:p>
            <a:r>
              <a:rPr lang="en-US" sz="3600" dirty="0" smtClean="0"/>
              <a:t>Solving problems requires organization</a:t>
            </a:r>
          </a:p>
          <a:p>
            <a:r>
              <a:rPr lang="en-US" sz="3600" dirty="0" smtClean="0"/>
              <a:t>There are six steps to follow</a:t>
            </a:r>
            <a:endParaRPr lang="en-US" sz="3600"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4648200" y="1417638"/>
            <a:ext cx="4116997" cy="4917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System of measurement in science is called the International System of Units, or SI</a:t>
            </a:r>
          </a:p>
          <a:p>
            <a:r>
              <a:rPr lang="en-US" b="1" dirty="0" smtClean="0"/>
              <a:t>Length</a:t>
            </a:r>
          </a:p>
          <a:p>
            <a:pPr lvl="1"/>
            <a:r>
              <a:rPr lang="en-US" dirty="0" smtClean="0"/>
              <a:t>1 meter=100 cm=1000 mm</a:t>
            </a:r>
          </a:p>
          <a:p>
            <a:pPr lvl="1"/>
            <a:r>
              <a:rPr lang="en-US" dirty="0" smtClean="0"/>
              <a:t>1 km=1000 </a:t>
            </a:r>
            <a:r>
              <a:rPr lang="en-US" dirty="0" err="1" smtClean="0"/>
              <a:t>m</a:t>
            </a:r>
            <a:endParaRPr lang="en-US" dirty="0" smtClean="0"/>
          </a:p>
          <a:p>
            <a:r>
              <a:rPr lang="en-US" b="1" dirty="0" smtClean="0"/>
              <a:t>Volume</a:t>
            </a:r>
          </a:p>
          <a:p>
            <a:pPr lvl="1"/>
            <a:r>
              <a:rPr lang="en-US" dirty="0" smtClean="0"/>
              <a:t>1 L=1000 </a:t>
            </a:r>
            <a:r>
              <a:rPr lang="en-US" dirty="0" err="1" smtClean="0"/>
              <a:t>mL</a:t>
            </a:r>
            <a:endParaRPr lang="en-US" dirty="0" smtClean="0"/>
          </a:p>
          <a:p>
            <a:r>
              <a:rPr lang="en-US" b="1" dirty="0" smtClean="0"/>
              <a:t>Mass</a:t>
            </a:r>
          </a:p>
          <a:p>
            <a:pPr lvl="1"/>
            <a:r>
              <a:rPr lang="en-US" dirty="0" smtClean="0"/>
              <a:t>1 </a:t>
            </a:r>
            <a:r>
              <a:rPr lang="en-US" dirty="0" err="1" smtClean="0"/>
              <a:t>kilogram(kg</a:t>
            </a:r>
            <a:r>
              <a:rPr lang="en-US" dirty="0" smtClean="0"/>
              <a:t>)=1000 </a:t>
            </a:r>
            <a:r>
              <a:rPr lang="en-US" dirty="0" err="1" smtClean="0"/>
              <a:t>grams(g</a:t>
            </a:r>
            <a:r>
              <a:rPr lang="en-US" dirty="0" smtClean="0"/>
              <a:t>)</a:t>
            </a:r>
          </a:p>
          <a:p>
            <a:pPr lvl="1"/>
            <a:r>
              <a:rPr lang="en-US" dirty="0" smtClean="0"/>
              <a:t>1 gram=1000 milligram</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accel="50000" decel="5000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accel="50000" decel="5000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accel="50000" decel="50000"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Conversions	</a:t>
            </a:r>
            <a:endParaRPr lang="en-US" dirty="0"/>
          </a:p>
        </p:txBody>
      </p:sp>
      <p:sp>
        <p:nvSpPr>
          <p:cNvPr id="3" name="Content Placeholder 2"/>
          <p:cNvSpPr>
            <a:spLocks noGrp="1"/>
          </p:cNvSpPr>
          <p:nvPr>
            <p:ph idx="1"/>
          </p:nvPr>
        </p:nvSpPr>
        <p:spPr/>
        <p:txBody>
          <a:bodyPr/>
          <a:lstStyle/>
          <a:p>
            <a:r>
              <a:rPr lang="en-US" sz="4400" b="1" dirty="0" smtClean="0"/>
              <a:t>K</a:t>
            </a:r>
            <a:r>
              <a:rPr lang="en-US" dirty="0" smtClean="0"/>
              <a:t>ing </a:t>
            </a:r>
            <a:r>
              <a:rPr lang="en-US" sz="5400" b="1" dirty="0" smtClean="0"/>
              <a:t>H</a:t>
            </a:r>
            <a:r>
              <a:rPr lang="en-US" dirty="0" smtClean="0"/>
              <a:t>enry </a:t>
            </a:r>
            <a:r>
              <a:rPr lang="en-US" sz="5400" b="1" dirty="0" smtClean="0"/>
              <a:t>D</a:t>
            </a:r>
            <a:r>
              <a:rPr lang="en-US" dirty="0" smtClean="0"/>
              <a:t>anced </a:t>
            </a:r>
            <a:r>
              <a:rPr lang="en-US" sz="8000" b="1" dirty="0" smtClean="0"/>
              <a:t>M</a:t>
            </a:r>
            <a:r>
              <a:rPr lang="en-US" dirty="0" smtClean="0"/>
              <a:t>errily </a:t>
            </a:r>
            <a:r>
              <a:rPr lang="en-US" sz="5400" b="1" dirty="0" smtClean="0"/>
              <a:t>D</a:t>
            </a:r>
            <a:r>
              <a:rPr lang="en-US" dirty="0" smtClean="0"/>
              <a:t>uring </a:t>
            </a:r>
            <a:r>
              <a:rPr lang="en-US" sz="5400" b="1" dirty="0" smtClean="0"/>
              <a:t>C</a:t>
            </a:r>
            <a:r>
              <a:rPr lang="en-US" dirty="0" smtClean="0"/>
              <a:t>hristmas </a:t>
            </a:r>
            <a:r>
              <a:rPr lang="en-US" sz="5400" b="1" dirty="0" smtClean="0"/>
              <a:t>M</a:t>
            </a:r>
            <a:r>
              <a:rPr lang="en-US" dirty="0" smtClean="0"/>
              <a:t>orning</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20411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pPr>
              <a:buNone/>
            </a:pPr>
            <a:r>
              <a:rPr lang="en-US" dirty="0" smtClean="0"/>
              <a:t>6.  </a:t>
            </a:r>
            <a:r>
              <a:rPr lang="en-US" b="1" dirty="0" smtClean="0"/>
              <a:t>Draw Conclusions--</a:t>
            </a:r>
            <a:r>
              <a:rPr lang="en-US" dirty="0" smtClean="0"/>
              <a:t>do the results support the hypothesis?</a:t>
            </a:r>
          </a:p>
          <a:p>
            <a:r>
              <a:rPr lang="en-US" dirty="0" smtClean="0"/>
              <a:t> It is OK if the hypothesis is wrong, if wrong it usually leads to new questions being asked and in turn leads to new experiments </a:t>
            </a:r>
          </a:p>
          <a:p>
            <a:r>
              <a:rPr lang="en-US" dirty="0" smtClean="0"/>
              <a:t>Communicate your results, orally or written, to the science community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a:t>
            </a:r>
            <a:endParaRPr lang="en-US" dirty="0"/>
          </a:p>
        </p:txBody>
      </p:sp>
      <p:sp>
        <p:nvSpPr>
          <p:cNvPr id="3" name="Content Placeholder 2"/>
          <p:cNvSpPr>
            <a:spLocks noGrp="1"/>
          </p:cNvSpPr>
          <p:nvPr>
            <p:ph sz="half" idx="1"/>
          </p:nvPr>
        </p:nvSpPr>
        <p:spPr/>
        <p:txBody>
          <a:bodyPr/>
          <a:lstStyle/>
          <a:p>
            <a:pPr marL="514350" indent="-514350">
              <a:buFont typeface="+mj-lt"/>
              <a:buAutoNum type="arabicPeriod"/>
            </a:pPr>
            <a:r>
              <a:rPr lang="en-US" dirty="0" smtClean="0"/>
              <a:t>Ask a question or state the problem.</a:t>
            </a:r>
            <a:endParaRPr lang="en-US" dirty="0"/>
          </a:p>
        </p:txBody>
      </p:sp>
      <p:sp>
        <p:nvSpPr>
          <p:cNvPr id="4" name="Content Placeholder 3"/>
          <p:cNvSpPr>
            <a:spLocks noGrp="1"/>
          </p:cNvSpPr>
          <p:nvPr>
            <p:ph sz="half" idx="2"/>
          </p:nvPr>
        </p:nvSpPr>
        <p:spPr/>
        <p:txBody>
          <a:bodyPr/>
          <a:lstStyle/>
          <a:p>
            <a:endParaRPr lang="en-US"/>
          </a:p>
        </p:txBody>
      </p:sp>
      <p:pic>
        <p:nvPicPr>
          <p:cNvPr id="6" name="Picture 5"/>
          <p:cNvPicPr>
            <a:picLocks noChangeAspect="1"/>
          </p:cNvPicPr>
          <p:nvPr/>
        </p:nvPicPr>
        <p:blipFill>
          <a:blip r:embed="rId2"/>
          <a:stretch>
            <a:fillRect/>
          </a:stretch>
        </p:blipFill>
        <p:spPr>
          <a:xfrm>
            <a:off x="4648200" y="1520550"/>
            <a:ext cx="4038599" cy="50886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a:t>
            </a:r>
            <a:endParaRPr lang="en-US" dirty="0"/>
          </a:p>
        </p:txBody>
      </p:sp>
      <p:sp>
        <p:nvSpPr>
          <p:cNvPr id="3" name="Content Placeholder 2"/>
          <p:cNvSpPr>
            <a:spLocks noGrp="1"/>
          </p:cNvSpPr>
          <p:nvPr>
            <p:ph idx="1"/>
          </p:nvPr>
        </p:nvSpPr>
        <p:spPr/>
        <p:txBody>
          <a:bodyPr/>
          <a:lstStyle/>
          <a:p>
            <a:pPr>
              <a:buNone/>
            </a:pPr>
            <a:r>
              <a:rPr lang="en-US" dirty="0" smtClean="0"/>
              <a:t>2. Gather Information or do background   research</a:t>
            </a:r>
          </a:p>
          <a:p>
            <a:r>
              <a:rPr lang="en-US" dirty="0" smtClean="0"/>
              <a:t>Use the internet or library resources to research your problem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idx="1"/>
          </p:nvPr>
        </p:nvSpPr>
        <p:spPr/>
        <p:txBody>
          <a:bodyPr/>
          <a:lstStyle/>
          <a:p>
            <a:pPr>
              <a:buNone/>
            </a:pPr>
            <a:r>
              <a:rPr lang="en-US" dirty="0" smtClean="0"/>
              <a:t>3. Construct your hypothesis</a:t>
            </a:r>
          </a:p>
          <a:p>
            <a:r>
              <a:rPr lang="en-US" b="1" u="sng" dirty="0" smtClean="0"/>
              <a:t>Hypothesis-</a:t>
            </a:r>
            <a:r>
              <a:rPr lang="en-US" dirty="0" smtClean="0"/>
              <a:t>a prediction that can be tested</a:t>
            </a:r>
          </a:p>
          <a:p>
            <a:r>
              <a:rPr lang="en-US" dirty="0" smtClean="0"/>
              <a:t>Can be a possible solution to your problem or question</a:t>
            </a:r>
          </a:p>
          <a:p>
            <a:r>
              <a:rPr lang="en-US" dirty="0" smtClean="0"/>
              <a:t>Must use the words…</a:t>
            </a:r>
            <a:r>
              <a:rPr lang="en-US" b="1" dirty="0" smtClean="0"/>
              <a:t>if…then( if=the cause…then=the effect)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4. Test the hypothesis</a:t>
            </a:r>
          </a:p>
          <a:p>
            <a:r>
              <a:rPr lang="en-US" dirty="0" smtClean="0"/>
              <a:t>Write a procedure</a:t>
            </a:r>
          </a:p>
          <a:p>
            <a:pPr lvl="1"/>
            <a:r>
              <a:rPr lang="en-US" dirty="0" smtClean="0"/>
              <a:t>Must numbered steps</a:t>
            </a:r>
          </a:p>
          <a:p>
            <a:pPr lvl="1"/>
            <a:r>
              <a:rPr lang="en-US" dirty="0" smtClean="0"/>
              <a:t>No pronouns (I, we, etc.)</a:t>
            </a:r>
          </a:p>
          <a:p>
            <a:pPr lvl="1"/>
            <a:r>
              <a:rPr lang="en-US" dirty="0" smtClean="0"/>
              <a:t>Must be descriptive</a:t>
            </a:r>
          </a:p>
          <a:p>
            <a:pPr lvl="1"/>
            <a:r>
              <a:rPr lang="en-US" dirty="0" smtClean="0"/>
              <a:t>Exact so that any scientist could replicate the steps</a:t>
            </a:r>
          </a:p>
          <a:p>
            <a:r>
              <a:rPr lang="en-US" dirty="0" smtClean="0"/>
              <a:t>Gather materials</a:t>
            </a:r>
          </a:p>
          <a:p>
            <a:r>
              <a:rPr lang="en-US" dirty="0" smtClean="0"/>
              <a:t>Carry out the experiment—need to identify the variables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accel="50000" decel="5000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a:t>
            </a:r>
            <a:endParaRPr lang="en-US" dirty="0"/>
          </a:p>
        </p:txBody>
      </p:sp>
      <p:sp>
        <p:nvSpPr>
          <p:cNvPr id="3" name="Content Placeholder 2"/>
          <p:cNvSpPr>
            <a:spLocks noGrp="1"/>
          </p:cNvSpPr>
          <p:nvPr>
            <p:ph idx="1"/>
          </p:nvPr>
        </p:nvSpPr>
        <p:spPr/>
        <p:txBody>
          <a:bodyPr/>
          <a:lstStyle/>
          <a:p>
            <a:r>
              <a:rPr lang="en-US" b="1" u="sng" dirty="0" smtClean="0"/>
              <a:t>Independent Variable</a:t>
            </a:r>
            <a:r>
              <a:rPr lang="en-US" dirty="0" smtClean="0"/>
              <a:t>—the variable that is being </a:t>
            </a:r>
            <a:r>
              <a:rPr lang="en-US" i="1" dirty="0" smtClean="0"/>
              <a:t>changed </a:t>
            </a:r>
            <a:r>
              <a:rPr lang="en-US" dirty="0" smtClean="0"/>
              <a:t>in the experiment</a:t>
            </a:r>
          </a:p>
          <a:p>
            <a:pPr lvl="2"/>
            <a:r>
              <a:rPr lang="en-US" dirty="0" smtClean="0"/>
              <a:t>Only </a:t>
            </a:r>
            <a:r>
              <a:rPr lang="en-US" b="1" dirty="0" smtClean="0"/>
              <a:t>ONE </a:t>
            </a:r>
            <a:r>
              <a:rPr lang="en-US" dirty="0" smtClean="0"/>
              <a:t>factor at a time can change</a:t>
            </a:r>
          </a:p>
          <a:p>
            <a:r>
              <a:rPr lang="en-US" b="1" u="sng" dirty="0" smtClean="0"/>
              <a:t>Dependent Variable</a:t>
            </a:r>
            <a:r>
              <a:rPr lang="en-US" dirty="0" smtClean="0"/>
              <a:t>—the variable that can be measured, what you are looking to find</a:t>
            </a:r>
          </a:p>
          <a:p>
            <a:r>
              <a:rPr lang="en-US" b="1" u="sng" dirty="0" smtClean="0"/>
              <a:t>Control</a:t>
            </a:r>
            <a:r>
              <a:rPr lang="en-US" dirty="0" smtClean="0"/>
              <a:t>—the part of the experiment that is kept the same, unchanged</a:t>
            </a:r>
            <a:endParaRPr lang="en-US" b="1" u="sng"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p:txBody>
          <a:bodyPr>
            <a:normAutofit lnSpcReduction="10000"/>
          </a:bodyPr>
          <a:lstStyle/>
          <a:p>
            <a:r>
              <a:rPr lang="en-US" dirty="0" smtClean="0"/>
              <a:t>Experiments must be done many times to be sure that the independent variable is actually causing the changes</a:t>
            </a:r>
          </a:p>
          <a:p>
            <a:r>
              <a:rPr lang="en-US" dirty="0" smtClean="0"/>
              <a:t>The more experiments performed, the more accurate the results</a:t>
            </a:r>
          </a:p>
          <a:p>
            <a:r>
              <a:rPr lang="en-US" dirty="0" smtClean="0"/>
              <a:t>A </a:t>
            </a:r>
            <a:r>
              <a:rPr lang="en-US" b="1" dirty="0" smtClean="0"/>
              <a:t>controlled experiment</a:t>
            </a:r>
            <a:r>
              <a:rPr lang="en-US" dirty="0" smtClean="0"/>
              <a:t> only has 1 factor that changes at a time</a:t>
            </a:r>
          </a:p>
          <a:p>
            <a:r>
              <a:rPr lang="en-US" dirty="0" smtClean="0"/>
              <a:t>In an experiment, there needs to be an experimental group and a control group.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sz="2000" dirty="0" smtClean="0"/>
              <a:t>For the following scientific question, identify the independent and dependent variables and control: “Which type of light bulb burns the longest?”</a:t>
            </a:r>
          </a:p>
          <a:p>
            <a:pPr marL="514350" indent="-514350">
              <a:buFont typeface="+mj-lt"/>
              <a:buAutoNum type="arabicPeriod"/>
            </a:pPr>
            <a:r>
              <a:rPr lang="en-US" sz="2000" dirty="0" smtClean="0"/>
              <a:t>Derek lives in a hot humid </a:t>
            </a:r>
            <a:r>
              <a:rPr lang="en-US" sz="2000" dirty="0" err="1" smtClean="0"/>
              <a:t>cilmate</a:t>
            </a:r>
            <a:r>
              <a:rPr lang="en-US" sz="2000" dirty="0" smtClean="0"/>
              <a:t>.  He has two rose bushes in pots in his yard.  The rose bushes grow quickly and bloom large, red roses.  Derek moves to a cold, dry climate at the same altitude and notices that his rose bushes stop growing and do not have large blooms.  He hypothesizes that the rose bushes are not receiving enough water because he is now in a dry climate.  He waters them more often, but they do not improve.</a:t>
            </a:r>
          </a:p>
          <a:p>
            <a:pPr marL="0" indent="0">
              <a:buNone/>
            </a:pPr>
            <a:r>
              <a:rPr lang="en-US" sz="2000" dirty="0"/>
              <a:t>	</a:t>
            </a:r>
            <a:r>
              <a:rPr lang="en-US" sz="2000" dirty="0" smtClean="0"/>
              <a:t>	Which of the following scientific questions should he ask next to find out what is wrong with his roses?</a:t>
            </a:r>
          </a:p>
          <a:p>
            <a:pPr marL="0" indent="0">
              <a:buNone/>
            </a:pPr>
            <a:r>
              <a:rPr lang="en-US" sz="2000" dirty="0"/>
              <a:t>	</a:t>
            </a:r>
            <a:r>
              <a:rPr lang="en-US" sz="2000" dirty="0" smtClean="0"/>
              <a:t>	A.  How much do rose bushes cost in his new area?</a:t>
            </a:r>
          </a:p>
          <a:p>
            <a:pPr marL="0" indent="0">
              <a:buNone/>
            </a:pPr>
            <a:r>
              <a:rPr lang="en-US" sz="2000" dirty="0"/>
              <a:t>	</a:t>
            </a:r>
            <a:r>
              <a:rPr lang="en-US" sz="2000" dirty="0" smtClean="0"/>
              <a:t>	B.  Do rose bushes grow better in high or low altitudes.</a:t>
            </a:r>
          </a:p>
          <a:p>
            <a:pPr marL="0" indent="0">
              <a:buNone/>
            </a:pPr>
            <a:r>
              <a:rPr lang="en-US" sz="2000" dirty="0"/>
              <a:t>	</a:t>
            </a:r>
            <a:r>
              <a:rPr lang="en-US" sz="2000" dirty="0" smtClean="0"/>
              <a:t>	C.  Which rose bush has larger, more colorful blooms?</a:t>
            </a:r>
          </a:p>
          <a:p>
            <a:pPr marL="0" indent="0">
              <a:buNone/>
            </a:pPr>
            <a:r>
              <a:rPr lang="en-US" sz="2000" dirty="0"/>
              <a:t>	</a:t>
            </a:r>
            <a:r>
              <a:rPr lang="en-US" sz="2000" dirty="0" smtClean="0"/>
              <a:t>	D.  Does temperature affect the growth of those rose bushes.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653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Yeehaw"/>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3993</TotalTime>
  <Words>1269</Words>
  <Application>Microsoft Macintosh PowerPoint</Application>
  <PresentationFormat>On-screen Show (4:3)</PresentationFormat>
  <Paragraphs>186</Paragraphs>
  <Slides>22</Slides>
  <Notes>0</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Office Theme</vt:lpstr>
      <vt:lpstr>Scientific Method</vt:lpstr>
      <vt:lpstr>Scientific Method</vt:lpstr>
      <vt:lpstr>Scientific Method</vt:lpstr>
      <vt:lpstr>Scientific Method</vt:lpstr>
      <vt:lpstr>Hypothesis</vt:lpstr>
      <vt:lpstr>Hypothesis</vt:lpstr>
      <vt:lpstr>Variables</vt:lpstr>
      <vt:lpstr>Experiments</vt:lpstr>
      <vt:lpstr>DOS</vt:lpstr>
      <vt:lpstr>DOS </vt:lpstr>
      <vt:lpstr>DOS</vt:lpstr>
      <vt:lpstr>Experiments </vt:lpstr>
      <vt:lpstr>Analyze Results</vt:lpstr>
      <vt:lpstr>Observations </vt:lpstr>
      <vt:lpstr>Graphing</vt:lpstr>
      <vt:lpstr>Graphing</vt:lpstr>
      <vt:lpstr>Graphing</vt:lpstr>
      <vt:lpstr>Checkpoint!</vt:lpstr>
      <vt:lpstr>Checkpoint! </vt:lpstr>
      <vt:lpstr>Quantitative Data</vt:lpstr>
      <vt:lpstr>Conversions </vt:lpstr>
      <vt:lpstr>Conclusions</vt:lpstr>
    </vt:vector>
  </TitlesOfParts>
  <Company>Old Saybrook Middle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Method</dc:title>
  <dc:creator>Daniel Driscoll</dc:creator>
  <cp:lastModifiedBy>Daniel Driscoll</cp:lastModifiedBy>
  <cp:revision>25</cp:revision>
  <cp:lastPrinted>2012-10-01T15:59:52Z</cp:lastPrinted>
  <dcterms:created xsi:type="dcterms:W3CDTF">2012-10-03T00:05:49Z</dcterms:created>
  <dcterms:modified xsi:type="dcterms:W3CDTF">2012-10-03T01:07:14Z</dcterms:modified>
</cp:coreProperties>
</file>