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79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75" r:id="rId23"/>
    <p:sldId id="290" r:id="rId24"/>
    <p:sldId id="276" r:id="rId25"/>
    <p:sldId id="277" r:id="rId26"/>
    <p:sldId id="278" r:id="rId27"/>
    <p:sldId id="280" r:id="rId28"/>
    <p:sldId id="281" r:id="rId29"/>
    <p:sldId id="282" r:id="rId30"/>
    <p:sldId id="284" r:id="rId31"/>
    <p:sldId id="283" r:id="rId32"/>
    <p:sldId id="291" r:id="rId33"/>
    <p:sldId id="292" r:id="rId34"/>
    <p:sldId id="293" r:id="rId35"/>
    <p:sldId id="294" r:id="rId36"/>
    <p:sldId id="295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FC703-0EBF-124F-AF3D-C2DA8BEA8174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E9454-0D08-3240-B307-866817480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201340-E439-F548-8E04-D2BADC42209E}" type="datetimeFigureOut">
              <a:rPr lang="en-US" smtClean="0"/>
              <a:pPr/>
              <a:t>12/20/11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</a:p>
          <a:p>
            <a:r>
              <a:rPr lang="en-US" dirty="0" smtClean="0"/>
              <a:t>State Standard C16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 Respiratory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nose and nasal cavity</a:t>
            </a:r>
          </a:p>
          <a:p>
            <a:r>
              <a:rPr lang="en-US" dirty="0" smtClean="0"/>
              <a:t>Mouth and oral cavity</a:t>
            </a:r>
          </a:p>
          <a:p>
            <a:r>
              <a:rPr lang="en-US" dirty="0" smtClean="0"/>
              <a:t>Pharynx</a:t>
            </a:r>
          </a:p>
          <a:p>
            <a:r>
              <a:rPr lang="en-US" dirty="0" smtClean="0"/>
              <a:t>___________</a:t>
            </a:r>
          </a:p>
          <a:p>
            <a:r>
              <a:rPr lang="en-US" dirty="0" smtClean="0"/>
              <a:t>__________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Bronchi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_______________</a:t>
            </a:r>
          </a:p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Diaphragm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 build="p"/>
      <p:bldP spid="5" grpId="1" build="p"/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28_2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3987988" cy="6150256"/>
          </a:xfrm>
        </p:spPr>
      </p:pic>
      <p:pic>
        <p:nvPicPr>
          <p:cNvPr id="11" name="Content Placeholder 10" descr="cdr00004665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4638"/>
            <a:ext cx="4038600" cy="6150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Nose and </a:t>
            </a:r>
            <a:r>
              <a:rPr lang="en-US" smtClean="0"/>
              <a:t>Nasal Cavity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enters through the mouth or nose</a:t>
            </a:r>
          </a:p>
          <a:p>
            <a:r>
              <a:rPr lang="en-US" dirty="0" smtClean="0"/>
              <a:t>________ in the nostrils trap _____ from the air</a:t>
            </a:r>
          </a:p>
          <a:p>
            <a:r>
              <a:rPr lang="en-US" dirty="0" smtClean="0"/>
              <a:t>When air passes through the nasal cavity, it is ____________ and __________.</a:t>
            </a:r>
          </a:p>
          <a:p>
            <a:r>
              <a:rPr lang="en-US" dirty="0" smtClean="0"/>
              <a:t>This allows for a deeper, fuller breath so more __________ gets into the __________.</a:t>
            </a:r>
          </a:p>
          <a:p>
            <a:r>
              <a:rPr lang="en-US" dirty="0" smtClean="0"/>
              <a:t>Mucus helps to trap dust, _________, and other materials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warmed, moist air enters the ___________, which is at the very back of your throat</a:t>
            </a:r>
          </a:p>
          <a:p>
            <a:r>
              <a:rPr lang="en-US" sz="2400" dirty="0" smtClean="0"/>
              <a:t>At the lower end of the pharynx, a flap of ________ called the </a:t>
            </a:r>
            <a:r>
              <a:rPr lang="en-US" sz="2400" i="1" dirty="0" smtClean="0"/>
              <a:t>____________</a:t>
            </a:r>
            <a:r>
              <a:rPr lang="en-US" sz="2400" dirty="0" smtClean="0"/>
              <a:t> helps cover the trachea while eating or drinking</a:t>
            </a:r>
          </a:p>
          <a:p>
            <a:r>
              <a:rPr lang="en-US" sz="2400" dirty="0" smtClean="0"/>
              <a:t>If you begin to choke…what just happened?</a:t>
            </a:r>
            <a:endParaRPr lang="en-US" sz="2400" dirty="0"/>
          </a:p>
        </p:txBody>
      </p:sp>
      <p:pic>
        <p:nvPicPr>
          <p:cNvPr id="5" name="Content Placeholder 4" descr="3pharyn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1"/>
            <a:ext cx="355600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Larynx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airway to which your ______________are attached.</a:t>
            </a:r>
          </a:p>
          <a:p>
            <a:r>
              <a:rPr lang="en-US" dirty="0" smtClean="0"/>
              <a:t>Piece of ___________ which protects the vocal cords and connects the __________ and ____________.</a:t>
            </a:r>
          </a:p>
          <a:p>
            <a:r>
              <a:rPr lang="en-US" dirty="0" smtClean="0"/>
              <a:t>Forcing air between the two cords cause them to vibrate and produce sounds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Trachea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the, “______________”</a:t>
            </a:r>
          </a:p>
          <a:p>
            <a:r>
              <a:rPr lang="en-US" dirty="0" smtClean="0"/>
              <a:t>The trachea is surrounded by strong, C-shaped rings of ___________ to prevent the trachea from ____________</a:t>
            </a:r>
          </a:p>
          <a:p>
            <a:r>
              <a:rPr lang="en-US" dirty="0" smtClean="0"/>
              <a:t>It is lined with ________ and _______ that trap dust, bacteria, and pollen</a:t>
            </a:r>
          </a:p>
          <a:p>
            <a:r>
              <a:rPr lang="en-US" dirty="0" smtClean="0"/>
              <a:t>Cilia are tiny, ______________________that line the trachea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211" y="274638"/>
            <a:ext cx="5098919" cy="6385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_Trachea_and_Bronchial_Tree.mov">
            <a:hlinkClick r:id="" action="ppaction://media"/>
          </p:cNvPr>
          <p:cNvPicPr/>
          <p:nvPr>
            <p:ph idx="1"/>
            <a:videoFile r:link=""/>
          </p:nvPr>
        </p:nvPicPr>
        <p:blipFill>
          <a:blip r:embed="rId2"/>
          <a:stretch>
            <a:fillRect/>
          </a:stretch>
        </p:blipFill>
        <p:spPr>
          <a:xfrm>
            <a:off x="2540000" y="2430462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Bronchi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Trachea divides into _____ short tubes called, the __________</a:t>
            </a:r>
          </a:p>
          <a:p>
            <a:r>
              <a:rPr lang="en-US" dirty="0" smtClean="0"/>
              <a:t>The _________  ___________ connect directly to the lungs.</a:t>
            </a:r>
          </a:p>
          <a:p>
            <a:r>
              <a:rPr lang="en-US" dirty="0" smtClean="0"/>
              <a:t>The bronchi branch into smaller and smaller tubes, the smallest called, </a:t>
            </a:r>
            <a:r>
              <a:rPr lang="en-US" b="1" i="1" dirty="0" smtClean="0"/>
              <a:t>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 During one minute, while the body is at rest, approximately 12.5 ml of oxygen per kg of body weight are used by body cells; an equal amount of carbon dioxide is produced!</a:t>
            </a:r>
            <a:endParaRPr lang="en-US" dirty="0" smtClean="0"/>
          </a:p>
          <a:p>
            <a:r>
              <a:rPr lang="en-US" dirty="0" smtClean="0"/>
              <a:t>95 LB male = 43.2 kg</a:t>
            </a:r>
          </a:p>
          <a:p>
            <a:r>
              <a:rPr lang="en-US" dirty="0" smtClean="0"/>
              <a:t>12.5 ml </a:t>
            </a:r>
            <a:r>
              <a:rPr lang="en-US" dirty="0" err="1" smtClean="0"/>
              <a:t>x</a:t>
            </a:r>
            <a:r>
              <a:rPr lang="en-US" dirty="0" smtClean="0"/>
              <a:t> 43.2 kg = 540 ml of O</a:t>
            </a:r>
            <a:r>
              <a:rPr lang="en-US" baseline="-25000" dirty="0" smtClean="0"/>
              <a:t>2</a:t>
            </a:r>
            <a:r>
              <a:rPr lang="en-US" dirty="0" smtClean="0"/>
              <a:t> per minute!</a:t>
            </a:r>
            <a:endParaRPr lang="en-US" dirty="0"/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65" b="-12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Objectives for all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describe the structures of the respiratory system</a:t>
            </a:r>
          </a:p>
          <a:p>
            <a:r>
              <a:rPr lang="en-US" dirty="0" smtClean="0"/>
              <a:t>Students will be able to explain how these structures bring oxygen and nutrients to the cells</a:t>
            </a:r>
          </a:p>
          <a:p>
            <a:r>
              <a:rPr lang="en-US" dirty="0" smtClean="0"/>
              <a:t>Students will be able to identify and describe the effects of smoking on lung capacity and the destruction that it causes to the respiratory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end of each _____________ are clusters of tiny, thin-walled sacs called, </a:t>
            </a:r>
            <a:r>
              <a:rPr lang="en-US" b="1" i="1" dirty="0" smtClean="0"/>
              <a:t>alveoli</a:t>
            </a:r>
            <a:endParaRPr lang="en-US" dirty="0" smtClean="0"/>
          </a:p>
          <a:p>
            <a:r>
              <a:rPr lang="en-US" dirty="0" smtClean="0"/>
              <a:t>The ___________ are surrounded by ____________.</a:t>
            </a:r>
          </a:p>
          <a:p>
            <a:r>
              <a:rPr lang="en-US" dirty="0" smtClean="0"/>
              <a:t>Capillaries are extremely tiny ______________ that have a very thin membrane—they are so tiny, _____________________ must travel in a single-file line.</a:t>
            </a:r>
          </a:p>
          <a:p>
            <a:r>
              <a:rPr lang="en-US" dirty="0" smtClean="0"/>
              <a:t>Capillaries surround your organs and connect </a:t>
            </a:r>
            <a:r>
              <a:rPr lang="en-US" dirty="0" smtClean="0">
                <a:solidFill>
                  <a:srgbClr val="FF0000"/>
                </a:solidFill>
              </a:rPr>
              <a:t>arteries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veins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lveolip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74" r="-4274"/>
          <a:stretch>
            <a:fillRect/>
          </a:stretch>
        </p:blipFill>
        <p:spPr>
          <a:xfrm>
            <a:off x="457200" y="274638"/>
            <a:ext cx="8229600" cy="60347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 at the 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Exchange of ______________</a:t>
            </a:r>
            <a:r>
              <a:rPr lang="en-US" dirty="0" smtClean="0"/>
              <a:t>takes place between the _________ and capillaries</a:t>
            </a:r>
          </a:p>
          <a:p>
            <a:r>
              <a:rPr lang="en-US" dirty="0" smtClean="0"/>
              <a:t>The O</a:t>
            </a:r>
            <a:r>
              <a:rPr lang="en-US" baseline="-25000" dirty="0" smtClean="0"/>
              <a:t>2</a:t>
            </a:r>
            <a:r>
              <a:rPr lang="en-US" dirty="0" smtClean="0"/>
              <a:t> moves from the alveoli into the capillary and is picked up by _____________.</a:t>
            </a:r>
          </a:p>
          <a:p>
            <a:r>
              <a:rPr lang="en-US" dirty="0" smtClean="0"/>
              <a:t>Hemoglobin is a molecule in red blood cells.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then carried to all ________________ to be combined with ____________ inside the 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veoli and capllar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7"/>
            <a:ext cx="8229600" cy="619999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 at the 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the same time, _____ (along with other waste) are being __________ from the body cells.</a:t>
            </a:r>
          </a:p>
          <a:p>
            <a:r>
              <a:rPr lang="en-US" dirty="0" smtClean="0"/>
              <a:t>The CO</a:t>
            </a:r>
            <a:r>
              <a:rPr lang="en-US" baseline="-25000" dirty="0" smtClean="0"/>
              <a:t>2</a:t>
            </a:r>
            <a:r>
              <a:rPr lang="en-US" dirty="0" smtClean="0"/>
              <a:t> moves through the cell membrane and into the ____________ and are are carried by the blood to the lungs.</a:t>
            </a:r>
          </a:p>
          <a:p>
            <a:r>
              <a:rPr lang="en-US" dirty="0" smtClean="0"/>
              <a:t>At the alveoli, the CO</a:t>
            </a:r>
            <a:r>
              <a:rPr lang="en-US" baseline="-25000" dirty="0" smtClean="0"/>
              <a:t>2 </a:t>
            </a:r>
            <a:r>
              <a:rPr lang="en-US" dirty="0" smtClean="0"/>
              <a:t>is moved out of the capillaries and through the cell membrane of the alveoli.</a:t>
            </a:r>
          </a:p>
          <a:p>
            <a:r>
              <a:rPr lang="en-US" dirty="0" smtClean="0"/>
              <a:t>The waste gases, mainly CO</a:t>
            </a:r>
            <a:r>
              <a:rPr lang="en-US" baseline="-25000" dirty="0" smtClean="0"/>
              <a:t>2</a:t>
            </a:r>
            <a:r>
              <a:rPr lang="en-US" dirty="0" smtClean="0"/>
              <a:t>, leave the body during ____________.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s_exch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40" y="274639"/>
            <a:ext cx="7983060" cy="6480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as exchange.mov">
            <a:hlinkClick r:id="" action="ppaction://media"/>
          </p:cNvPr>
          <p:cNvPicPr/>
          <p:nvPr>
            <p:ph idx="1"/>
            <a:videoFile r:link=""/>
          </p:nvPr>
        </p:nvPicPr>
        <p:blipFill>
          <a:blip r:embed="rId2"/>
          <a:stretch>
            <a:fillRect/>
          </a:stretch>
        </p:blipFill>
        <p:spPr>
          <a:xfrm>
            <a:off x="2540000" y="2430462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Total Lung Capacity</a:t>
            </a:r>
            <a:r>
              <a:rPr lang="en-US" dirty="0" smtClean="0"/>
              <a:t>--the amount of air in the lungs after a deep inhalation</a:t>
            </a:r>
          </a:p>
          <a:p>
            <a:r>
              <a:rPr lang="en-US" sz="2400" b="1" u="sng" dirty="0" smtClean="0"/>
              <a:t>TIDAL LUNG CAPACITY </a:t>
            </a:r>
            <a:r>
              <a:rPr lang="en-US" sz="2400" dirty="0" smtClean="0"/>
              <a:t>– The amount of air your lungs hold during normal breathing; the amount of air moved in and out of the body in one breath</a:t>
            </a:r>
          </a:p>
          <a:p>
            <a:r>
              <a:rPr lang="en-US" sz="2400" dirty="0" smtClean="0"/>
              <a:t>Lung volumes differ with age, sex, body frame and aerobic fitness.</a:t>
            </a:r>
          </a:p>
          <a:p>
            <a:r>
              <a:rPr lang="en-US" sz="2400" dirty="0" smtClean="0"/>
              <a:t>Many conditions, diseases, and factors can also affect lung capacity.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is a</a:t>
            </a:r>
            <a:r>
              <a:rPr lang="en-US" dirty="0" smtClean="0"/>
              <a:t> __________ </a:t>
            </a:r>
            <a:r>
              <a:rPr lang="en-US" dirty="0" smtClean="0"/>
              <a:t>disease of the airways of the lungs</a:t>
            </a:r>
          </a:p>
          <a:p>
            <a:r>
              <a:rPr lang="en-US" dirty="0" smtClean="0"/>
              <a:t>When the</a:t>
            </a:r>
            <a:r>
              <a:rPr lang="en-US" dirty="0" smtClean="0"/>
              <a:t> ________ </a:t>
            </a:r>
            <a:r>
              <a:rPr lang="en-US" dirty="0" smtClean="0"/>
              <a:t>become inflamed,</a:t>
            </a:r>
            <a:r>
              <a:rPr lang="en-US" dirty="0" smtClean="0"/>
              <a:t> _______ </a:t>
            </a:r>
            <a:r>
              <a:rPr lang="en-US" dirty="0" smtClean="0"/>
              <a:t>can also plug the airways,</a:t>
            </a:r>
            <a:r>
              <a:rPr lang="en-US" dirty="0" smtClean="0"/>
              <a:t> ____________ </a:t>
            </a:r>
            <a:r>
              <a:rPr lang="en-US" dirty="0" smtClean="0"/>
              <a:t>airflow</a:t>
            </a:r>
          </a:p>
          <a:p>
            <a:r>
              <a:rPr lang="en-US" dirty="0" smtClean="0"/>
              <a:t>Asthma causes recurring periods of</a:t>
            </a:r>
            <a:r>
              <a:rPr lang="en-US" dirty="0" smtClean="0"/>
              <a:t> _________, </a:t>
            </a:r>
            <a:r>
              <a:rPr lang="en-US" dirty="0" smtClean="0"/>
              <a:t>chest tightness,</a:t>
            </a:r>
            <a:r>
              <a:rPr lang="en-US" dirty="0" smtClean="0"/>
              <a:t> _____________________, </a:t>
            </a:r>
            <a:r>
              <a:rPr lang="en-US" dirty="0" smtClean="0"/>
              <a:t>and</a:t>
            </a:r>
            <a:r>
              <a:rPr lang="en-US" dirty="0" smtClean="0"/>
              <a:t> ____________.</a:t>
            </a:r>
            <a:endParaRPr lang="en-US" dirty="0" smtClean="0"/>
          </a:p>
          <a:p>
            <a:r>
              <a:rPr lang="en-US" dirty="0" smtClean="0"/>
              <a:t>The coughing often occurs at</a:t>
            </a:r>
            <a:r>
              <a:rPr lang="en-US" dirty="0" smtClean="0"/>
              <a:t> _________ </a:t>
            </a:r>
            <a:r>
              <a:rPr lang="en-US" dirty="0" smtClean="0"/>
              <a:t>or early in the morning.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th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04" y="274638"/>
            <a:ext cx="8459995" cy="6464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pic>
        <p:nvPicPr>
          <p:cNvPr id="4" name="Content Placeholder 3" descr="human-respiratory-system-structur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599" cy="5353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sthma.mov">
            <a:hlinkClick r:id="" action="ppaction://media"/>
          </p:cNvPr>
          <p:cNvPicPr/>
          <p:nvPr>
            <p:ph idx="1"/>
            <a:videoFile r:link=""/>
          </p:nvPr>
        </p:nvPicPr>
        <p:blipFill>
          <a:blip r:embed="rId2"/>
          <a:stretch>
            <a:fillRect/>
          </a:stretch>
        </p:blipFill>
        <p:spPr>
          <a:xfrm>
            <a:off x="2540000" y="2430462"/>
            <a:ext cx="4064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caused by a </a:t>
            </a:r>
            <a:r>
              <a:rPr lang="en-US" dirty="0" smtClean="0"/>
              <a:t>“_________”</a:t>
            </a:r>
            <a:r>
              <a:rPr lang="en-US" dirty="0" smtClean="0"/>
              <a:t>—can be an allergic reaction,</a:t>
            </a:r>
            <a:r>
              <a:rPr lang="en-US" dirty="0" smtClean="0"/>
              <a:t> ___________, </a:t>
            </a:r>
            <a:r>
              <a:rPr lang="en-US" dirty="0" smtClean="0"/>
              <a:t>stress,</a:t>
            </a:r>
            <a:r>
              <a:rPr lang="en-US" dirty="0" smtClean="0"/>
              <a:t> _________________, </a:t>
            </a:r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Bronchial </a:t>
            </a:r>
            <a:r>
              <a:rPr lang="en-US" dirty="0" smtClean="0"/>
              <a:t>tubes</a:t>
            </a:r>
            <a:r>
              <a:rPr lang="en-US" dirty="0" smtClean="0"/>
              <a:t> ___________ </a:t>
            </a:r>
            <a:r>
              <a:rPr lang="en-US" dirty="0" smtClean="0"/>
              <a:t>(close up) because of intense</a:t>
            </a:r>
            <a:r>
              <a:rPr lang="en-US" dirty="0" smtClean="0"/>
              <a:t> ___________________ </a:t>
            </a:r>
            <a:r>
              <a:rPr lang="en-US" dirty="0" smtClean="0"/>
              <a:t>contractions inside the tubes</a:t>
            </a:r>
          </a:p>
          <a:p>
            <a:r>
              <a:rPr lang="en-US" dirty="0" smtClean="0"/>
              <a:t> Inhaler’s help to</a:t>
            </a:r>
            <a:r>
              <a:rPr lang="en-US" dirty="0" smtClean="0"/>
              <a:t> ________ </a:t>
            </a:r>
            <a:r>
              <a:rPr lang="en-US" dirty="0" smtClean="0"/>
              <a:t>the muscles in the</a:t>
            </a:r>
            <a:r>
              <a:rPr lang="en-US" dirty="0" smtClean="0"/>
              <a:t> 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Respiratory System </a:t>
            </a:r>
            <a:r>
              <a:rPr lang="en-US" dirty="0" err="1" smtClean="0"/>
              <a:t>Discorders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Bronchitis—____________ of the __________ tubes.</a:t>
            </a:r>
          </a:p>
          <a:p>
            <a:pPr lvl="1"/>
            <a:r>
              <a:rPr lang="en-US" dirty="0" smtClean="0"/>
              <a:t>Can be “acute” (_________________________) or “chronic” (_________________).</a:t>
            </a:r>
          </a:p>
          <a:p>
            <a:pPr lvl="1"/>
            <a:r>
              <a:rPr lang="en-US" dirty="0" smtClean="0"/>
              <a:t>Excessive __________ is produced and the infection is in the main airways to your lungs.</a:t>
            </a:r>
          </a:p>
          <a:p>
            <a:pPr lvl="1"/>
            <a:r>
              <a:rPr lang="en-US" dirty="0" smtClean="0"/>
              <a:t>In order to be chronic ________________, you must have a cough with _____________________for most days of the month for ___ or more months.</a:t>
            </a:r>
          </a:p>
          <a:p>
            <a:pPr lvl="1"/>
            <a:r>
              <a:rPr lang="en-US" dirty="0" smtClean="0"/>
              <a:t>Many times chronic bronchitis is a result from ______________.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onch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229599" cy="6348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onchiti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854" y="274639"/>
            <a:ext cx="8012945" cy="651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Pneumonia is a breathing </a:t>
            </a:r>
            <a:r>
              <a:rPr lang="en-US" dirty="0" smtClean="0"/>
              <a:t>(_____________) </a:t>
            </a:r>
            <a:r>
              <a:rPr lang="en-US" dirty="0" smtClean="0"/>
              <a:t>condition in which there is an</a:t>
            </a:r>
            <a:r>
              <a:rPr lang="en-US" dirty="0" smtClean="0"/>
              <a:t> ____________ </a:t>
            </a:r>
            <a:r>
              <a:rPr lang="en-US" dirty="0" smtClean="0"/>
              <a:t>of the lung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Caused when __________ or __________ are spread from your nose, nasal cavity or sinuses into your _______.</a:t>
            </a:r>
          </a:p>
          <a:p>
            <a:r>
              <a:rPr lang="en-US" dirty="0" smtClean="0"/>
              <a:t>Recent _________, laryngitis, ____, or bronchitis can cause pneumonia. </a:t>
            </a:r>
          </a:p>
          <a:p>
            <a:r>
              <a:rPr lang="en-US" dirty="0" smtClean="0"/>
              <a:t>Alveoli are coated with excessive mucus causing….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neumo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229599" cy="6348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  <a:endParaRPr lang="en-US" dirty="0"/>
          </a:p>
        </p:txBody>
      </p:sp>
      <p:pic>
        <p:nvPicPr>
          <p:cNvPr id="4" name="Content Placeholder 3" descr="images-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0235"/>
            <a:ext cx="8229600" cy="55480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229599" cy="65275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471" y="1600200"/>
            <a:ext cx="7231529" cy="50739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the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deliver oxygen to our blood, which brings the oxygen to the cells throughout the body</a:t>
            </a:r>
          </a:p>
          <a:p>
            <a:r>
              <a:rPr lang="en-US" dirty="0" smtClean="0"/>
              <a:t>To remove waste products, such as CO2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______________ occurs at the cellular level—the ______________ utilizes the O</a:t>
            </a:r>
            <a:r>
              <a:rPr lang="en-US" baseline="-25000" dirty="0" smtClean="0"/>
              <a:t>2</a:t>
            </a:r>
            <a:r>
              <a:rPr lang="en-US" dirty="0" smtClean="0"/>
              <a:t> we breathe in through the respiratory system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+______(</a:t>
            </a:r>
            <a:r>
              <a:rPr lang="en-US" sz="2400" dirty="0" smtClean="0"/>
              <a:t>energy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_________ + ______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/>
              <a:t> carbon dioxide + water +energy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+______(energy)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_________ + ______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carbon dioxide + water +energy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exchange of O</a:t>
            </a:r>
            <a:r>
              <a:rPr lang="en-US" baseline="-25000" dirty="0" smtClean="0"/>
              <a:t>2</a:t>
            </a:r>
            <a:r>
              <a:rPr lang="en-US" dirty="0" smtClean="0"/>
              <a:t> at the ___________ into the blood allows the respiration process to occur and supplies energy for you.</a:t>
            </a:r>
          </a:p>
          <a:p>
            <a:r>
              <a:rPr lang="en-US" dirty="0" smtClean="0"/>
              <a:t>Blood, part of the ____________ system, carries the oxygen from the respiratory system and glucose from the ___________ system to the body cells for respiration to occur.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Diaphragm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______________ is a muscle that is controlled by the _____ (autonomic nervous system)</a:t>
            </a:r>
          </a:p>
          <a:p>
            <a:r>
              <a:rPr lang="en-US" dirty="0" smtClean="0"/>
              <a:t>The diaphragm’s movement is ___________ and programmed by your _______</a:t>
            </a:r>
          </a:p>
          <a:p>
            <a:r>
              <a:rPr lang="en-US" dirty="0" smtClean="0"/>
              <a:t>This muscle __________ and _________ to help move gasses into and out of the 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Diaphragm</a:t>
            </a:r>
            <a:endParaRPr lang="en-US" dirty="0"/>
          </a:p>
        </p:txBody>
      </p:sp>
      <p:pic>
        <p:nvPicPr>
          <p:cNvPr id="4" name="Content Placeholder 3" descr="breath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8229599" cy="5407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___________, the diaphragm _________ and creates ________ pressure within the lungs</a:t>
            </a:r>
          </a:p>
          <a:p>
            <a:r>
              <a:rPr lang="en-US" dirty="0" smtClean="0"/>
              <a:t>Air will always move from an area of ________ pressure, to an area of __________ pressure</a:t>
            </a:r>
          </a:p>
          <a:p>
            <a:r>
              <a:rPr lang="en-US" dirty="0" smtClean="0"/>
              <a:t>Because of the low pressure within the lungs, air ________________.</a:t>
            </a:r>
          </a:p>
          <a:p>
            <a:r>
              <a:rPr lang="en-US" dirty="0" smtClean="0"/>
              <a:t>As diaphragm relaxes, or moves back into position, air is pushed back out of the lungs.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4747</TotalTime>
  <Words>1165</Words>
  <Application>Microsoft Macintosh PowerPoint</Application>
  <PresentationFormat>On-screen Show (4:3)</PresentationFormat>
  <Paragraphs>115</Paragraphs>
  <Slides>39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Apex</vt:lpstr>
      <vt:lpstr>The Respiratory System</vt:lpstr>
      <vt:lpstr>Unit Objectives for all Students</vt:lpstr>
      <vt:lpstr>Respiratory System</vt:lpstr>
      <vt:lpstr>Purpose of the Respiratory System</vt:lpstr>
      <vt:lpstr>Respiration</vt:lpstr>
      <vt:lpstr>Cellular Respiration</vt:lpstr>
      <vt:lpstr>The Diaphragm</vt:lpstr>
      <vt:lpstr>The Diaphragm</vt:lpstr>
      <vt:lpstr>The Diaphragm</vt:lpstr>
      <vt:lpstr>The Respiratory System</vt:lpstr>
      <vt:lpstr>Slide 11</vt:lpstr>
      <vt:lpstr>The Nose and Nasal Cavity</vt:lpstr>
      <vt:lpstr>The Pharynx</vt:lpstr>
      <vt:lpstr>The Larynx</vt:lpstr>
      <vt:lpstr>The Trachea</vt:lpstr>
      <vt:lpstr>Slide 16</vt:lpstr>
      <vt:lpstr>Slide 17</vt:lpstr>
      <vt:lpstr>The Bronchi</vt:lpstr>
      <vt:lpstr>FACT!</vt:lpstr>
      <vt:lpstr>Alveoli</vt:lpstr>
      <vt:lpstr>Slide 21</vt:lpstr>
      <vt:lpstr>Gas Exchange at the Alveoli</vt:lpstr>
      <vt:lpstr>Slide 23</vt:lpstr>
      <vt:lpstr>Gas Exchange at the Alveoli</vt:lpstr>
      <vt:lpstr>Slide 25</vt:lpstr>
      <vt:lpstr>Slide 26</vt:lpstr>
      <vt:lpstr>Lung Capacity</vt:lpstr>
      <vt:lpstr>Asthma</vt:lpstr>
      <vt:lpstr>Slide 29</vt:lpstr>
      <vt:lpstr>Slide 30</vt:lpstr>
      <vt:lpstr>Asthma</vt:lpstr>
      <vt:lpstr>Respiratory System Discorders</vt:lpstr>
      <vt:lpstr>Slide 33</vt:lpstr>
      <vt:lpstr>Slide 34</vt:lpstr>
      <vt:lpstr>Pneumonia</vt:lpstr>
      <vt:lpstr>Slide 36</vt:lpstr>
      <vt:lpstr>Smoking</vt:lpstr>
      <vt:lpstr>Slide 38</vt:lpstr>
      <vt:lpstr>Slide 39</vt:lpstr>
    </vt:vector>
  </TitlesOfParts>
  <Company>Old Saybrook Middle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Daniel Driscoll</dc:creator>
  <cp:lastModifiedBy>Daniel Driscoll</cp:lastModifiedBy>
  <cp:revision>33</cp:revision>
  <cp:lastPrinted>2010-12-02T13:39:36Z</cp:lastPrinted>
  <dcterms:created xsi:type="dcterms:W3CDTF">2011-12-21T01:29:14Z</dcterms:created>
  <dcterms:modified xsi:type="dcterms:W3CDTF">2011-12-21T02:22:54Z</dcterms:modified>
</cp:coreProperties>
</file>