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49"/>
  </p:handoutMasterIdLst>
  <p:sldIdLst>
    <p:sldId id="256" r:id="rId2"/>
    <p:sldId id="257" r:id="rId3"/>
    <p:sldId id="301" r:id="rId4"/>
    <p:sldId id="302" r:id="rId5"/>
    <p:sldId id="303" r:id="rId6"/>
    <p:sldId id="258" r:id="rId7"/>
    <p:sldId id="259" r:id="rId8"/>
    <p:sldId id="279" r:id="rId9"/>
    <p:sldId id="288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96" r:id="rId19"/>
    <p:sldId id="268" r:id="rId20"/>
    <p:sldId id="269" r:id="rId21"/>
    <p:sldId id="297" r:id="rId22"/>
    <p:sldId id="298" r:id="rId23"/>
    <p:sldId id="270" r:id="rId24"/>
    <p:sldId id="271" r:id="rId25"/>
    <p:sldId id="299" r:id="rId26"/>
    <p:sldId id="272" r:id="rId27"/>
    <p:sldId id="273" r:id="rId28"/>
    <p:sldId id="289" r:id="rId29"/>
    <p:sldId id="275" r:id="rId30"/>
    <p:sldId id="290" r:id="rId31"/>
    <p:sldId id="276" r:id="rId32"/>
    <p:sldId id="277" r:id="rId33"/>
    <p:sldId id="278" r:id="rId34"/>
    <p:sldId id="280" r:id="rId35"/>
    <p:sldId id="281" r:id="rId36"/>
    <p:sldId id="282" r:id="rId37"/>
    <p:sldId id="284" r:id="rId38"/>
    <p:sldId id="283" r:id="rId39"/>
    <p:sldId id="300" r:id="rId40"/>
    <p:sldId id="291" r:id="rId41"/>
    <p:sldId id="292" r:id="rId42"/>
    <p:sldId id="293" r:id="rId43"/>
    <p:sldId id="294" r:id="rId44"/>
    <p:sldId id="295" r:id="rId45"/>
    <p:sldId id="285" r:id="rId46"/>
    <p:sldId id="286" r:id="rId47"/>
    <p:sldId id="287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-7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FC703-0EBF-124F-AF3D-C2DA8BEA8174}" type="datetimeFigureOut">
              <a:rPr lang="en-US" smtClean="0"/>
              <a:pPr/>
              <a:t>12/14/15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E9454-0D08-3240-B307-8668174803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17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1340-E439-F548-8E04-D2BADC42209E}" type="datetimeFigureOut">
              <a:rPr lang="en-US" smtClean="0"/>
              <a:pPr/>
              <a:t>12/14/15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A3BA-FC2D-CF40-99EB-31A207D882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1340-E439-F548-8E04-D2BADC42209E}" type="datetimeFigureOut">
              <a:rPr lang="en-US" smtClean="0"/>
              <a:pPr/>
              <a:t>12/14/15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A3BA-FC2D-CF40-99EB-31A207D882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1340-E439-F548-8E04-D2BADC42209E}" type="datetimeFigureOut">
              <a:rPr lang="en-US" smtClean="0"/>
              <a:pPr/>
              <a:t>12/14/15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A3BA-FC2D-CF40-99EB-31A207D882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1340-E439-F548-8E04-D2BADC42209E}" type="datetimeFigureOut">
              <a:rPr lang="en-US" smtClean="0"/>
              <a:pPr/>
              <a:t>12/14/15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A3BA-FC2D-CF40-99EB-31A207D882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1340-E439-F548-8E04-D2BADC42209E}" type="datetimeFigureOut">
              <a:rPr lang="en-US" smtClean="0"/>
              <a:pPr/>
              <a:t>12/14/15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F31A3BA-FC2D-CF40-99EB-31A207D882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1340-E439-F548-8E04-D2BADC42209E}" type="datetimeFigureOut">
              <a:rPr lang="en-US" smtClean="0"/>
              <a:pPr/>
              <a:t>12/14/15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A3BA-FC2D-CF40-99EB-31A207D882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1340-E439-F548-8E04-D2BADC42209E}" type="datetimeFigureOut">
              <a:rPr lang="en-US" smtClean="0"/>
              <a:pPr/>
              <a:t>12/14/15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A3BA-FC2D-CF40-99EB-31A207D882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1340-E439-F548-8E04-D2BADC42209E}" type="datetimeFigureOut">
              <a:rPr lang="en-US" smtClean="0"/>
              <a:pPr/>
              <a:t>12/14/15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A3BA-FC2D-CF40-99EB-31A207D882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1340-E439-F548-8E04-D2BADC42209E}" type="datetimeFigureOut">
              <a:rPr lang="en-US" smtClean="0"/>
              <a:pPr/>
              <a:t>12/14/15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A3BA-FC2D-CF40-99EB-31A207D882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1340-E439-F548-8E04-D2BADC42209E}" type="datetimeFigureOut">
              <a:rPr lang="en-US" smtClean="0"/>
              <a:pPr/>
              <a:t>12/14/15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A3BA-FC2D-CF40-99EB-31A207D882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1340-E439-F548-8E04-D2BADC42209E}" type="datetimeFigureOut">
              <a:rPr lang="en-US" smtClean="0"/>
              <a:pPr/>
              <a:t>12/14/15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A3BA-FC2D-CF40-99EB-31A207D882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1201340-E439-F548-8E04-D2BADC42209E}" type="datetimeFigureOut">
              <a:rPr lang="en-US" smtClean="0"/>
              <a:pPr/>
              <a:t>12/14/15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F31A3BA-FC2D-CF40-99EB-31A207D882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gif"/><Relationship Id="rId3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1" Type="http://schemas.microsoft.com/office/2007/relationships/media" Target="file://localhost/Volumes/DRISCOLL16/The%20Respiratory%20System/The_Trachea_and_Bronchial_Tree.mov" TargetMode="External"/><Relationship Id="rId2" Type="http://schemas.openxmlformats.org/officeDocument/2006/relationships/video" Target="file://localhost/Volumes/DRISCOLL16/The%20Respiratory%20System/The_Trachea_and_Bronchial_Tree.mov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1" Type="http://schemas.microsoft.com/office/2007/relationships/media" Target="file://localhost/Volumes/DRISCOLL16/The%20Respiratory%20System/gas%20exchange.mov" TargetMode="External"/><Relationship Id="rId2" Type="http://schemas.openxmlformats.org/officeDocument/2006/relationships/video" Target="file://localhost/Volumes/DRISCOLL16/The%20Respiratory%20System/gas%20exchange.mov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1" Type="http://schemas.microsoft.com/office/2007/relationships/media" Target="file://localhost/Volumes/DRISCOLL16/The%20Respiratory%20System/Asthma.mov" TargetMode="External"/><Relationship Id="rId2" Type="http://schemas.openxmlformats.org/officeDocument/2006/relationships/video" Target="file://localhost/Volumes/DRISCOLL16/The%20Respiratory%20System/Asthma.mov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Respiratory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3</a:t>
            </a:r>
          </a:p>
          <a:p>
            <a:r>
              <a:rPr lang="en-US" dirty="0" smtClean="0"/>
              <a:t>State Standard C16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Diaphragm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diaphragm is a muscle that is controlled by the ANS (autonomic nervous system)</a:t>
            </a:r>
          </a:p>
          <a:p>
            <a:r>
              <a:rPr lang="en-US" dirty="0" smtClean="0"/>
              <a:t>The diaphragm’s movement is automatic and programmed by your brain</a:t>
            </a:r>
          </a:p>
          <a:p>
            <a:r>
              <a:rPr lang="en-US" dirty="0" smtClean="0"/>
              <a:t>This muscle contracts and relaxes to help move gases into and out of the lungs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Diaphragm</a:t>
            </a:r>
            <a:endParaRPr lang="en-US" dirty="0"/>
          </a:p>
        </p:txBody>
      </p:sp>
      <p:pic>
        <p:nvPicPr>
          <p:cNvPr id="4" name="Content Placeholder 3" descr="breathi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7639"/>
            <a:ext cx="8229599" cy="5407034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Diaphragm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contracted, the diaphragm flattens and creates lower pressure within the lungs</a:t>
            </a:r>
          </a:p>
          <a:p>
            <a:r>
              <a:rPr lang="en-US" dirty="0" smtClean="0"/>
              <a:t>Air will always move from an area of higher pressure, to an area of lower pressure</a:t>
            </a:r>
          </a:p>
          <a:p>
            <a:r>
              <a:rPr lang="en-US" dirty="0" smtClean="0"/>
              <a:t>Because of the low pressure within the lungs, air rushes into the lungs</a:t>
            </a:r>
          </a:p>
          <a:p>
            <a:r>
              <a:rPr lang="en-US" dirty="0" smtClean="0"/>
              <a:t>As diaphragm relaxes, or moves back into position, air is pushed back out of the lungs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Respiratory System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Upper Respiratory System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Lower Respiratory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The nose and nasal cavity</a:t>
            </a:r>
          </a:p>
          <a:p>
            <a:r>
              <a:rPr lang="en-US" dirty="0" smtClean="0"/>
              <a:t>Pharynx</a:t>
            </a:r>
          </a:p>
          <a:p>
            <a:r>
              <a:rPr lang="en-US" dirty="0" smtClean="0"/>
              <a:t>Larynx</a:t>
            </a:r>
          </a:p>
          <a:p>
            <a:r>
              <a:rPr lang="en-US" dirty="0" smtClean="0"/>
              <a:t>Trachea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Bronchi</a:t>
            </a:r>
          </a:p>
          <a:p>
            <a:r>
              <a:rPr lang="en-US" dirty="0" smtClean="0"/>
              <a:t>Lungs</a:t>
            </a:r>
          </a:p>
          <a:p>
            <a:r>
              <a:rPr lang="en-US" dirty="0" smtClean="0"/>
              <a:t>Bronchioles</a:t>
            </a:r>
          </a:p>
          <a:p>
            <a:r>
              <a:rPr lang="en-US" dirty="0" smtClean="0"/>
              <a:t>Alveoli</a:t>
            </a:r>
          </a:p>
          <a:p>
            <a:r>
              <a:rPr lang="en-US" dirty="0" smtClean="0"/>
              <a:t>Diaphragm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  <p:bldP spid="5" grpId="0" build="p"/>
      <p:bldP spid="5" grpId="1" build="p"/>
      <p:bldP spid="3" grpId="0" build="p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 descr="28_20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74638"/>
            <a:ext cx="3987988" cy="6150256"/>
          </a:xfrm>
        </p:spPr>
      </p:pic>
      <p:pic>
        <p:nvPicPr>
          <p:cNvPr id="11" name="Content Placeholder 10" descr="cdr000046653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74638"/>
            <a:ext cx="4038600" cy="6150256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Nose and </a:t>
            </a:r>
            <a:r>
              <a:rPr lang="en-US" smtClean="0"/>
              <a:t>Nasal Cavity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Air enters through the mouth or nose</a:t>
            </a:r>
          </a:p>
          <a:p>
            <a:r>
              <a:rPr lang="en-US" dirty="0" smtClean="0"/>
              <a:t>Hairs in the nostrils trap dust from the air.</a:t>
            </a:r>
          </a:p>
          <a:p>
            <a:r>
              <a:rPr lang="en-US" dirty="0" smtClean="0"/>
              <a:t>The nasal cavity is lined with many capillaries.</a:t>
            </a:r>
          </a:p>
          <a:p>
            <a:r>
              <a:rPr lang="en-US" dirty="0" smtClean="0"/>
              <a:t>When air passes through the nasal cavity, it is moistened and warmed.</a:t>
            </a:r>
          </a:p>
          <a:p>
            <a:r>
              <a:rPr lang="en-US" dirty="0" smtClean="0"/>
              <a:t>This allows for a deeper, fuller breath so more oxygen gets into the lungs</a:t>
            </a:r>
          </a:p>
          <a:p>
            <a:r>
              <a:rPr lang="en-US" dirty="0" smtClean="0"/>
              <a:t>Mucus helps to trap dust, pollen, and other materials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Pharynx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The warmed, moist air enters the pharynx, which is at the very back of your throat</a:t>
            </a:r>
          </a:p>
          <a:p>
            <a:r>
              <a:rPr lang="en-US" sz="2400" dirty="0" smtClean="0"/>
              <a:t>At the lower end of the pharynx, a flap of tissue called the </a:t>
            </a:r>
            <a:r>
              <a:rPr lang="en-US" sz="2400" i="1" dirty="0" smtClean="0"/>
              <a:t>epiglottis</a:t>
            </a:r>
            <a:r>
              <a:rPr lang="en-US" sz="2400" dirty="0" smtClean="0"/>
              <a:t> helps cover the trachea while eating or drinking</a:t>
            </a:r>
          </a:p>
          <a:p>
            <a:r>
              <a:rPr lang="en-US" sz="2400" dirty="0" smtClean="0"/>
              <a:t>If you begin to choke…what just happened?</a:t>
            </a:r>
            <a:endParaRPr lang="en-US" sz="2400" dirty="0"/>
          </a:p>
        </p:txBody>
      </p:sp>
      <p:pic>
        <p:nvPicPr>
          <p:cNvPr id="5" name="Content Placeholder 4" descr="3pharynx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600201"/>
            <a:ext cx="3556000" cy="4525962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Larynx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airway to which your vocal cords are attached.</a:t>
            </a:r>
          </a:p>
          <a:p>
            <a:r>
              <a:rPr lang="en-US" dirty="0" smtClean="0"/>
              <a:t>Piece of cartilage which protects the vocal cords and connects the pharynx and trachea.</a:t>
            </a:r>
          </a:p>
          <a:p>
            <a:r>
              <a:rPr lang="en-US" dirty="0" smtClean="0"/>
              <a:t>Forcing air between the two cords cause them to vibrate and produce sounds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21336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Trachea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known as the, “windpipe”</a:t>
            </a:r>
          </a:p>
          <a:p>
            <a:r>
              <a:rPr lang="en-US" dirty="0" smtClean="0"/>
              <a:t>The trachea is surrounded by strong, C-shaped rings of cartilage to prevent the trachea from collapsing</a:t>
            </a:r>
          </a:p>
          <a:p>
            <a:r>
              <a:rPr lang="en-US" dirty="0" smtClean="0"/>
              <a:t>It is lined with mucus and cilia that trap dust, bacteria, and pollen</a:t>
            </a:r>
          </a:p>
          <a:p>
            <a:r>
              <a:rPr lang="en-US" dirty="0" smtClean="0"/>
              <a:t>Cilia are tiny, hair-like structures that line the trachea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Unit Objectives for all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will be able to describe the structures of the respiratory system</a:t>
            </a:r>
          </a:p>
          <a:p>
            <a:r>
              <a:rPr lang="en-US" dirty="0" smtClean="0"/>
              <a:t>Students will be able to explain how these structures bring oxygen and nutrients to the cells</a:t>
            </a:r>
          </a:p>
          <a:p>
            <a:r>
              <a:rPr lang="en-US" dirty="0" smtClean="0"/>
              <a:t>Students will be able to identify and describe the effects of smoking on lung capacity and the destruction that it causes to the respiratory system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1211" y="274638"/>
            <a:ext cx="5098919" cy="6385704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Mucociliary</a:t>
            </a:r>
            <a:r>
              <a:rPr lang="en-US" dirty="0" smtClean="0"/>
              <a:t> Escalator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>
                <a:solidFill>
                  <a:srgbClr val="008000"/>
                </a:solidFill>
              </a:rPr>
              <a:t>mucociliary</a:t>
            </a:r>
            <a:r>
              <a:rPr lang="en-US" dirty="0" smtClean="0">
                <a:solidFill>
                  <a:srgbClr val="008000"/>
                </a:solidFill>
              </a:rPr>
              <a:t> escalator </a:t>
            </a:r>
            <a:r>
              <a:rPr lang="en-US" dirty="0" smtClean="0"/>
              <a:t>is located in the trachea, bronchi, and nose.</a:t>
            </a:r>
          </a:p>
          <a:p>
            <a:r>
              <a:rPr lang="en-US" dirty="0" smtClean="0"/>
              <a:t>It is composed of two basic parts:</a:t>
            </a:r>
          </a:p>
          <a:p>
            <a:pPr lvl="1"/>
            <a:r>
              <a:rPr lang="en-US" dirty="0" smtClean="0"/>
              <a:t>Mucus producing cells</a:t>
            </a:r>
          </a:p>
          <a:p>
            <a:pPr lvl="1"/>
            <a:r>
              <a:rPr lang="en-US" dirty="0" smtClean="0"/>
              <a:t>Ciliated epithelium</a:t>
            </a:r>
          </a:p>
          <a:p>
            <a:r>
              <a:rPr lang="en-US" dirty="0" smtClean="0"/>
              <a:t>Cilia are constantly beating</a:t>
            </a:r>
          </a:p>
          <a:p>
            <a:r>
              <a:rPr lang="en-US" dirty="0" smtClean="0"/>
              <a:t>Very important barrier against getting sick.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Smoking</a:t>
            </a:r>
            <a:r>
              <a:rPr lang="en-US" dirty="0" smtClean="0"/>
              <a:t> paralyzes the moving cilia.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020" y="274638"/>
            <a:ext cx="8064780" cy="60347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he_Trachea_and_Bronchial_Tree.mov">
            <a:hlinkClick r:id="" action="ppaction://media"/>
          </p:cNvPr>
          <p:cNvPicPr>
            <a:picLocks noGrp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40000" y="2430462"/>
            <a:ext cx="4064000" cy="30480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9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Bronchial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Trachea divides into two short tubes called the left and right main bronchus (</a:t>
            </a:r>
            <a:r>
              <a:rPr lang="en-US" b="1" i="1" dirty="0" smtClean="0"/>
              <a:t>singular)</a:t>
            </a:r>
            <a:endParaRPr lang="en-US" dirty="0" smtClean="0"/>
          </a:p>
          <a:p>
            <a:r>
              <a:rPr lang="en-US" dirty="0" smtClean="0"/>
              <a:t>The primary bronchi (</a:t>
            </a:r>
            <a:r>
              <a:rPr lang="en-US" b="1" i="1" dirty="0" smtClean="0"/>
              <a:t>plural)</a:t>
            </a:r>
            <a:r>
              <a:rPr lang="en-US" dirty="0" smtClean="0"/>
              <a:t> connect directly to the lungs</a:t>
            </a:r>
          </a:p>
          <a:p>
            <a:r>
              <a:rPr lang="en-US" dirty="0" smtClean="0"/>
              <a:t>Inside the lungs, there are a secondary and tertiary sets of the bronchi</a:t>
            </a:r>
          </a:p>
          <a:p>
            <a:r>
              <a:rPr lang="en-US" dirty="0" smtClean="0"/>
              <a:t>The bronchi branch into smaller and smaller tubes, the smallest called, </a:t>
            </a:r>
            <a:r>
              <a:rPr lang="en-US" b="1" i="1" dirty="0" smtClean="0"/>
              <a:t>bronchioles, </a:t>
            </a:r>
            <a:r>
              <a:rPr lang="en-US" dirty="0" smtClean="0"/>
              <a:t>which are the thinnest and most delicate branches.</a:t>
            </a:r>
            <a:endParaRPr lang="en-US" b="1" i="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603472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i="1" dirty="0" smtClean="0"/>
              <a:t> During one minute, while the body is at rest, approximately 12.5 ml of oxygen per kg of body weight are used by body cells; an equal amount of carbon dioxide is produced!</a:t>
            </a:r>
            <a:endParaRPr lang="en-US" dirty="0" smtClean="0"/>
          </a:p>
          <a:p>
            <a:r>
              <a:rPr lang="en-US" dirty="0" smtClean="0"/>
              <a:t>195 LB male = 88.64 kg</a:t>
            </a:r>
          </a:p>
          <a:p>
            <a:r>
              <a:rPr lang="en-US" dirty="0" smtClean="0"/>
              <a:t>12.5 ml </a:t>
            </a:r>
            <a:r>
              <a:rPr lang="en-US" dirty="0" err="1" smtClean="0"/>
              <a:t>x</a:t>
            </a:r>
            <a:r>
              <a:rPr lang="en-US" dirty="0" smtClean="0"/>
              <a:t> 88.64 kg = 1108 ml of O</a:t>
            </a:r>
            <a:r>
              <a:rPr lang="en-US" baseline="-25000" dirty="0" smtClean="0"/>
              <a:t>2</a:t>
            </a:r>
            <a:r>
              <a:rPr lang="en-US" dirty="0" smtClean="0"/>
              <a:t> per minute!</a:t>
            </a:r>
          </a:p>
          <a:p>
            <a:r>
              <a:rPr lang="en-US" i="1" dirty="0" smtClean="0">
                <a:solidFill>
                  <a:srgbClr val="FFFF00"/>
                </a:solidFill>
              </a:rPr>
              <a:t>Calculate the amount of oxygen are used by your cells!</a:t>
            </a:r>
            <a:endParaRPr lang="en-US" i="1" dirty="0">
              <a:solidFill>
                <a:srgbClr val="FFFF00"/>
              </a:solidFill>
            </a:endParaRPr>
          </a:p>
        </p:txBody>
      </p:sp>
      <p:pic>
        <p:nvPicPr>
          <p:cNvPr id="5" name="Content Placeholder 4" descr="images.jpe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265" b="-1265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Alveoli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the end of each bronchiole are clusters of tiny, thin-walled sacs called, </a:t>
            </a:r>
            <a:r>
              <a:rPr lang="en-US" b="1" i="1" dirty="0" smtClean="0"/>
              <a:t>alveoli</a:t>
            </a:r>
            <a:endParaRPr lang="en-US" dirty="0" smtClean="0"/>
          </a:p>
          <a:p>
            <a:r>
              <a:rPr lang="en-US" dirty="0" smtClean="0"/>
              <a:t>The alveoli are surrounded by capillaries</a:t>
            </a:r>
          </a:p>
          <a:p>
            <a:r>
              <a:rPr lang="en-US" dirty="0" smtClean="0"/>
              <a:t>Capillaries are extremely tiny blood vessels that have a very thin membrane—they are so tiny, red blood cells must travel in a single-file line.</a:t>
            </a:r>
          </a:p>
          <a:p>
            <a:r>
              <a:rPr lang="en-US" dirty="0" smtClean="0"/>
              <a:t>Capillaries surround your organs and connect </a:t>
            </a:r>
            <a:r>
              <a:rPr lang="en-US" dirty="0" smtClean="0">
                <a:solidFill>
                  <a:srgbClr val="FF0000"/>
                </a:solidFill>
              </a:rPr>
              <a:t>arteries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00FF"/>
                </a:solidFill>
              </a:rPr>
              <a:t>veins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 descr="alveolipic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274" r="-4274"/>
          <a:stretch>
            <a:fillRect/>
          </a:stretch>
        </p:blipFill>
        <p:spPr>
          <a:xfrm>
            <a:off x="457200" y="274638"/>
            <a:ext cx="8229600" cy="6034722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Exchange at the Alveoli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Exchange of O</a:t>
            </a:r>
            <a:r>
              <a:rPr lang="en-US" b="1" i="1" baseline="-25000" dirty="0" smtClean="0"/>
              <a:t>2</a:t>
            </a:r>
            <a:r>
              <a:rPr lang="en-US" b="1" i="1" dirty="0" smtClean="0"/>
              <a:t> and CO</a:t>
            </a:r>
            <a:r>
              <a:rPr lang="en-US" b="1" i="1" baseline="-25000" dirty="0" smtClean="0"/>
              <a:t>2</a:t>
            </a:r>
            <a:r>
              <a:rPr lang="en-US" dirty="0" smtClean="0"/>
              <a:t> takes place between the alveoli and capillaries</a:t>
            </a:r>
          </a:p>
          <a:p>
            <a:r>
              <a:rPr lang="en-US" dirty="0" smtClean="0"/>
              <a:t>The O</a:t>
            </a:r>
            <a:r>
              <a:rPr lang="en-US" baseline="-25000" dirty="0" smtClean="0"/>
              <a:t>2</a:t>
            </a:r>
            <a:r>
              <a:rPr lang="en-US" dirty="0" smtClean="0"/>
              <a:t> moves from the alveoli into the capillary and is picked up by hemoglobin</a:t>
            </a:r>
          </a:p>
          <a:p>
            <a:r>
              <a:rPr lang="en-US" dirty="0" smtClean="0"/>
              <a:t>Hemoglobin is a molecule in </a:t>
            </a:r>
            <a:r>
              <a:rPr lang="en-US" dirty="0" err="1" smtClean="0"/>
              <a:t>RBCs</a:t>
            </a:r>
            <a:endParaRPr lang="en-US" dirty="0" smtClean="0"/>
          </a:p>
          <a:p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 is then carried to all body cells to be combined with glucose inside the mitochondria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to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living things are made up of cells, which are the most basic unit of life.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Cell</a:t>
            </a:r>
            <a:r>
              <a:rPr lang="en-US" dirty="0" err="1" smtClean="0">
                <a:sym typeface="Wingdings"/>
              </a:rPr>
              <a:t>tissueorganorgan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systemorganism</a:t>
            </a:r>
            <a:endParaRPr lang="en-US" dirty="0" smtClean="0">
              <a:sym typeface="Wingding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632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lveoli and capllari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74637"/>
            <a:ext cx="8229600" cy="6199997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Exchange at the Alveoli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the same time, CO2 (along with other waste) are being removed from the body cells</a:t>
            </a:r>
          </a:p>
          <a:p>
            <a:r>
              <a:rPr lang="en-US" dirty="0" smtClean="0"/>
              <a:t>The CO2 moves through the cell membrane and into the capillaries and are are carried by the blood to the lungs</a:t>
            </a:r>
          </a:p>
          <a:p>
            <a:r>
              <a:rPr lang="en-US" dirty="0" smtClean="0"/>
              <a:t>At the alveoli, the CO2 is moved out of the capillaries and through the cell membrane of the alveoli</a:t>
            </a:r>
          </a:p>
          <a:p>
            <a:r>
              <a:rPr lang="en-US" dirty="0" smtClean="0"/>
              <a:t>The waste gases, mainly CO2, leave the body during exhalation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as_exchan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740" y="274639"/>
            <a:ext cx="7983060" cy="6480186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as exchange.mov">
            <a:hlinkClick r:id="" action="ppaction://media"/>
          </p:cNvPr>
          <p:cNvPicPr>
            <a:picLocks noGrp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40000" y="2430462"/>
            <a:ext cx="4064000" cy="30480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2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Lung 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Total Lung Capacity</a:t>
            </a:r>
            <a:r>
              <a:rPr lang="en-US" dirty="0" smtClean="0"/>
              <a:t>--the amount of air in the lungs after a deep inhalation</a:t>
            </a:r>
          </a:p>
          <a:p>
            <a:r>
              <a:rPr lang="en-US" sz="2400" b="1" u="sng" dirty="0" smtClean="0"/>
              <a:t>TIDAL LUNG CAPACITY </a:t>
            </a:r>
            <a:r>
              <a:rPr lang="en-US" sz="2400" dirty="0" smtClean="0"/>
              <a:t>– The amount of air your lungs hold during normal breathing; the amount of air moved in and out of the body in one breath</a:t>
            </a:r>
          </a:p>
          <a:p>
            <a:r>
              <a:rPr lang="en-US" sz="2400" dirty="0" smtClean="0"/>
              <a:t>Lung volumes differ with age, sex, body frame and aerobic fitness.</a:t>
            </a:r>
          </a:p>
          <a:p>
            <a:r>
              <a:rPr lang="en-US" sz="2400" dirty="0" smtClean="0"/>
              <a:t>Many conditions, diseases, and factors can also affect lung capacity.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Asthma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Asthma is a chronic disease of the airways of the lungs</a:t>
            </a:r>
          </a:p>
          <a:p>
            <a:r>
              <a:rPr lang="en-US" dirty="0" smtClean="0"/>
              <a:t>When the tissues become inflamed, mucus can also plug the airways, decreasing airflow</a:t>
            </a:r>
          </a:p>
          <a:p>
            <a:r>
              <a:rPr lang="en-US" dirty="0" smtClean="0"/>
              <a:t>Asthma causes recurring periods of wheezing, chest tightness, shortness of breath, and coughing.</a:t>
            </a:r>
          </a:p>
          <a:p>
            <a:r>
              <a:rPr lang="en-US" dirty="0" smtClean="0"/>
              <a:t>The coughing often occurs at night or early in the morning.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sthm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804" y="274638"/>
            <a:ext cx="8459995" cy="6464886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sthma.mov">
            <a:hlinkClick r:id="" action="ppaction://media"/>
          </p:cNvPr>
          <p:cNvPicPr>
            <a:picLocks noGrp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40000" y="2430462"/>
            <a:ext cx="4064000" cy="30480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1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Asthma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Attack caused by a “trigger”—can be an allergic reaction, cold weather, stress, cigarette smoke, etc.</a:t>
            </a:r>
          </a:p>
          <a:p>
            <a:r>
              <a:rPr lang="en-US" dirty="0" err="1" smtClean="0"/>
              <a:t>Broncial</a:t>
            </a:r>
            <a:r>
              <a:rPr lang="en-US" dirty="0" smtClean="0"/>
              <a:t> tubes constrict (close up) because of intense smooth muscle contractions inside the tubes</a:t>
            </a:r>
          </a:p>
          <a:p>
            <a:r>
              <a:rPr lang="en-US" dirty="0" smtClean="0"/>
              <a:t> Inhaler’s help to relax the muscles in the bronchial tubes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Laryngitis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ending “-it is” means inflammation.</a:t>
            </a:r>
          </a:p>
          <a:p>
            <a:r>
              <a:rPr lang="en-US" dirty="0" smtClean="0"/>
              <a:t>Laryngitis is inflammation of the larynx, which causes the swelling of the vocal cords which disrupts the ability of the cords to produce sound.</a:t>
            </a:r>
          </a:p>
          <a:p>
            <a:r>
              <a:rPr lang="en-US" dirty="0" smtClean="0"/>
              <a:t>Most cases last up to a week at the most, but if the a bacterial infection spreads to the epiglottis, which can cause swelling that can cause suffocation.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9311430"/>
              </p:ext>
            </p:extLst>
          </p:nvPr>
        </p:nvGraphicFramePr>
        <p:xfrm>
          <a:off x="494145" y="274637"/>
          <a:ext cx="8229600" cy="627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10025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Level 1—Cells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dirty="0" smtClean="0"/>
                        <a:t>Are the basic unit of structure and function in living things.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dirty="0" smtClean="0"/>
                        <a:t>May serve a specific</a:t>
                      </a:r>
                      <a:r>
                        <a:rPr lang="en-US" sz="2000" baseline="0" dirty="0" smtClean="0"/>
                        <a:t> within the organism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baseline="0" dirty="0" smtClean="0"/>
                        <a:t>Examples—blood cells, nerve cells, bone cells, etc.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Level 2-Tissues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dirty="0" smtClean="0"/>
                        <a:t>Made up of cells that are similar in structure and function and work together</a:t>
                      </a:r>
                      <a:r>
                        <a:rPr lang="en-US" sz="2000" baseline="0" dirty="0" smtClean="0"/>
                        <a:t> to perform a specific activity.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baseline="0" dirty="0" smtClean="0"/>
                        <a:t>Examples—blood, nervous, bone, etc.  Humans have 4 basic tissues: connective, epithelial, muscle, and nerve.</a:t>
                      </a:r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/>
                </a:tc>
              </a:tr>
              <a:tr h="310025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Level 3—Organs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dirty="0" smtClean="0"/>
                        <a:t>Made up of tissues that work together</a:t>
                      </a:r>
                      <a:r>
                        <a:rPr lang="en-US" sz="2000" baseline="0" dirty="0" smtClean="0"/>
                        <a:t> to perform a specific activity.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baseline="0" dirty="0" smtClean="0"/>
                        <a:t>Examples—heart, brain, skin, lungs, etc.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Level 4—Organ</a:t>
                      </a:r>
                      <a:r>
                        <a:rPr lang="en-US" sz="2000" baseline="0" dirty="0" smtClean="0"/>
                        <a:t> Systems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baseline="0" dirty="0" smtClean="0"/>
                        <a:t>Groups of two or more tissues that work together to perform a specific function for the organism.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baseline="0" dirty="0" smtClean="0"/>
                        <a:t>Examples—circulatory system, respiratory system, digestive system, etc.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baseline="0" dirty="0" smtClean="0"/>
                        <a:t>The human body has 11 organ systems!</a:t>
                      </a:r>
                      <a:endParaRPr lang="en-US" sz="20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7536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Respiratory System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Bronchitis—inflammation of the bronchi tubes.</a:t>
            </a:r>
          </a:p>
          <a:p>
            <a:pPr lvl="1"/>
            <a:r>
              <a:rPr lang="en-US" dirty="0" smtClean="0"/>
              <a:t>Can be “acute” (short-lived infection) or “chronic” (long lasting).</a:t>
            </a:r>
          </a:p>
          <a:p>
            <a:pPr lvl="1"/>
            <a:r>
              <a:rPr lang="en-US" dirty="0" smtClean="0"/>
              <a:t>Excessive mucus is produced and the infection is in the main airways to your lungs.</a:t>
            </a:r>
          </a:p>
          <a:p>
            <a:pPr lvl="1"/>
            <a:r>
              <a:rPr lang="en-US" dirty="0" smtClean="0"/>
              <a:t>In order to be chronic bronchitis you must have a cough with excessive mucus for most days of the month for 3 or more months.</a:t>
            </a:r>
          </a:p>
          <a:p>
            <a:pPr lvl="1"/>
            <a:r>
              <a:rPr lang="en-US" dirty="0" smtClean="0"/>
              <a:t>Many times chronic bronchitis is a result from smoking.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ronchiti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74639"/>
            <a:ext cx="8229599" cy="634854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ronchitis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3854" y="274639"/>
            <a:ext cx="8012945" cy="6514412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Pneumonia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Pneumonia is a breathing (respiratory) condition in which there is an infection of the lung.</a:t>
            </a:r>
          </a:p>
          <a:p>
            <a:r>
              <a:rPr lang="en-US" dirty="0" smtClean="0"/>
              <a:t>Caused when bacteria or viruses are spread from your nose, nasal cavity or sinuses into your lungs.</a:t>
            </a:r>
          </a:p>
          <a:p>
            <a:r>
              <a:rPr lang="en-US" dirty="0" smtClean="0"/>
              <a:t>Recent cold, laryngitis, flu, or bronchitis can cause pneumonia. </a:t>
            </a:r>
          </a:p>
          <a:p>
            <a:r>
              <a:rPr lang="en-US" dirty="0" smtClean="0"/>
              <a:t>Fluids leak into the alveoli and the </a:t>
            </a:r>
            <a:r>
              <a:rPr lang="en-US" dirty="0" err="1" smtClean="0"/>
              <a:t>broncioles</a:t>
            </a:r>
            <a:r>
              <a:rPr lang="en-US" dirty="0" smtClean="0"/>
              <a:t> swell and constrict.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pneumon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74639"/>
            <a:ext cx="8229599" cy="634854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Smoking</a:t>
            </a:r>
            <a:endParaRPr lang="en-US" dirty="0"/>
          </a:p>
        </p:txBody>
      </p:sp>
      <p:pic>
        <p:nvPicPr>
          <p:cNvPr id="4" name="Content Placeholder 3" descr="images-1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10235"/>
            <a:ext cx="8229600" cy="5548021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-2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74639"/>
            <a:ext cx="8229599" cy="652758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-3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0471" y="1600200"/>
            <a:ext cx="7231529" cy="507397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5--Organism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Entire living things that can carry out all basic life processes.  Meaning they can take in materials, release energy from food, release wastes, grow, respond to the environment, and reproduce.</a:t>
            </a:r>
          </a:p>
          <a:p>
            <a:r>
              <a:rPr lang="en-US" dirty="0" smtClean="0"/>
              <a:t>Usually made up of organ systems, but an organism may be made up of only one cell such as bacteria</a:t>
            </a:r>
          </a:p>
          <a:p>
            <a:r>
              <a:rPr lang="en-US" dirty="0" smtClean="0"/>
              <a:t>Examples—bacteria, mushroom, sunflower, human.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41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Respiratory System</a:t>
            </a:r>
            <a:endParaRPr lang="en-US" dirty="0"/>
          </a:p>
        </p:txBody>
      </p:sp>
      <p:pic>
        <p:nvPicPr>
          <p:cNvPr id="4" name="Content Placeholder 3" descr="human-respiratory-system-structure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7638"/>
            <a:ext cx="8229599" cy="5353618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Purpose of the Respiratory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deliver oxygen to our blood, which brings the oxygen to the cells in throughout the body</a:t>
            </a:r>
          </a:p>
          <a:p>
            <a:r>
              <a:rPr lang="en-US" dirty="0" smtClean="0"/>
              <a:t>To remove waste products, such as CO2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Internal respiration occurs at the cellular level—the mitochondria utilizes the O2 we breathe in through the respiratory system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C</a:t>
            </a:r>
            <a:r>
              <a:rPr lang="en-US" baseline="-25000" dirty="0" smtClean="0">
                <a:solidFill>
                  <a:srgbClr val="FFFF00"/>
                </a:solidFill>
              </a:rPr>
              <a:t>6</a:t>
            </a:r>
            <a:r>
              <a:rPr lang="en-US" dirty="0" smtClean="0">
                <a:solidFill>
                  <a:srgbClr val="FFFF00"/>
                </a:solidFill>
              </a:rPr>
              <a:t>H</a:t>
            </a:r>
            <a:r>
              <a:rPr lang="en-US" baseline="-25000" dirty="0" smtClean="0">
                <a:solidFill>
                  <a:srgbClr val="FFFF00"/>
                </a:solidFill>
              </a:rPr>
              <a:t>12</a:t>
            </a:r>
            <a:r>
              <a:rPr lang="en-US" dirty="0" smtClean="0">
                <a:solidFill>
                  <a:srgbClr val="FFFF00"/>
                </a:solidFill>
              </a:rPr>
              <a:t>O</a:t>
            </a:r>
            <a:r>
              <a:rPr lang="en-US" baseline="-25000" dirty="0" smtClean="0">
                <a:solidFill>
                  <a:srgbClr val="FFFF00"/>
                </a:solidFill>
              </a:rPr>
              <a:t>6</a:t>
            </a:r>
            <a:r>
              <a:rPr lang="en-US" dirty="0" smtClean="0">
                <a:solidFill>
                  <a:srgbClr val="FFFF00"/>
                </a:solidFill>
              </a:rPr>
              <a:t> + 6O</a:t>
            </a:r>
            <a:r>
              <a:rPr lang="en-US" baseline="-25000" dirty="0" smtClean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>
                <a:solidFill>
                  <a:srgbClr val="FFFF00"/>
                </a:solidFill>
              </a:rPr>
              <a:t> 6CO</a:t>
            </a:r>
            <a:r>
              <a:rPr lang="en-US" baseline="-25000" dirty="0" smtClean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 + 6H</a:t>
            </a:r>
            <a:r>
              <a:rPr lang="en-US" baseline="-25000" dirty="0" smtClean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O +</a:t>
            </a:r>
            <a:r>
              <a:rPr lang="en-US" dirty="0" err="1" smtClean="0">
                <a:solidFill>
                  <a:srgbClr val="FFFF00"/>
                </a:solidFill>
              </a:rPr>
              <a:t>ATP(</a:t>
            </a:r>
            <a:r>
              <a:rPr lang="en-US" sz="2400" dirty="0" err="1" smtClean="0">
                <a:solidFill>
                  <a:srgbClr val="FFFF00"/>
                </a:solidFill>
              </a:rPr>
              <a:t>energy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Glucose + oxygen </a:t>
            </a:r>
            <a:r>
              <a:rPr lang="en-US" sz="2400" dirty="0" err="1" smtClean="0">
                <a:solidFill>
                  <a:srgbClr val="FFFF00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sz="2400" dirty="0" smtClean="0">
                <a:solidFill>
                  <a:srgbClr val="FFFF00"/>
                </a:solidFill>
              </a:rPr>
              <a:t> carbon dioxide + water + energy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Cellular 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</a:t>
            </a:r>
            <a:r>
              <a:rPr lang="en-US" baseline="-25000" dirty="0" smtClean="0">
                <a:solidFill>
                  <a:srgbClr val="FFFF00"/>
                </a:solidFill>
              </a:rPr>
              <a:t>6</a:t>
            </a:r>
            <a:r>
              <a:rPr lang="en-US" dirty="0" smtClean="0">
                <a:solidFill>
                  <a:srgbClr val="FFFF00"/>
                </a:solidFill>
              </a:rPr>
              <a:t>H</a:t>
            </a:r>
            <a:r>
              <a:rPr lang="en-US" baseline="-25000" dirty="0" smtClean="0">
                <a:solidFill>
                  <a:srgbClr val="FFFF00"/>
                </a:solidFill>
              </a:rPr>
              <a:t>12</a:t>
            </a:r>
            <a:r>
              <a:rPr lang="en-US" dirty="0" smtClean="0">
                <a:solidFill>
                  <a:srgbClr val="FFFF00"/>
                </a:solidFill>
              </a:rPr>
              <a:t>O</a:t>
            </a:r>
            <a:r>
              <a:rPr lang="en-US" baseline="-25000" dirty="0" smtClean="0">
                <a:solidFill>
                  <a:srgbClr val="FFFF00"/>
                </a:solidFill>
              </a:rPr>
              <a:t>6</a:t>
            </a:r>
            <a:r>
              <a:rPr lang="en-US" dirty="0" smtClean="0">
                <a:solidFill>
                  <a:srgbClr val="FFFF00"/>
                </a:solidFill>
              </a:rPr>
              <a:t> + 6O</a:t>
            </a:r>
            <a:r>
              <a:rPr lang="en-US" baseline="-25000" dirty="0" smtClean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>
                <a:solidFill>
                  <a:srgbClr val="FFFF00"/>
                </a:solidFill>
              </a:rPr>
              <a:t> 6CO</a:t>
            </a:r>
            <a:r>
              <a:rPr lang="en-US" baseline="-25000" dirty="0" smtClean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 + 6H</a:t>
            </a:r>
            <a:r>
              <a:rPr lang="en-US" baseline="-25000" dirty="0" smtClean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O + </a:t>
            </a:r>
            <a:r>
              <a:rPr lang="en-US" dirty="0" err="1" smtClean="0">
                <a:solidFill>
                  <a:srgbClr val="FFFF00"/>
                </a:solidFill>
              </a:rPr>
              <a:t>ATP(energy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 Glucose (sugar)+ </a:t>
            </a:r>
            <a:r>
              <a:rPr lang="en-US" dirty="0" err="1" smtClean="0">
                <a:solidFill>
                  <a:srgbClr val="FFFF00"/>
                </a:solidFill>
              </a:rPr>
              <a:t>oxygen</a:t>
            </a:r>
            <a:r>
              <a:rPr lang="en-US" dirty="0" err="1" smtClean="0">
                <a:solidFill>
                  <a:srgbClr val="FFFF00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>
                <a:solidFill>
                  <a:srgbClr val="FFFF00"/>
                </a:solidFill>
              </a:rPr>
              <a:t> carbon dioxide + water +energy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Blood</a:t>
            </a:r>
            <a:r>
              <a:rPr lang="en-US" dirty="0" smtClean="0"/>
              <a:t>, part of the </a:t>
            </a:r>
            <a:r>
              <a:rPr lang="en-US" dirty="0" smtClean="0">
                <a:solidFill>
                  <a:srgbClr val="FF0000"/>
                </a:solidFill>
              </a:rPr>
              <a:t>circulatory</a:t>
            </a:r>
            <a:r>
              <a:rPr lang="en-US" dirty="0" smtClean="0"/>
              <a:t> system, carries the oxygen from the respiratory system and glucose from the digestive system to the body cells for respiration to occur. </a:t>
            </a:r>
          </a:p>
          <a:p>
            <a:r>
              <a:rPr lang="en-US" dirty="0" smtClean="0"/>
              <a:t>The exchange of O</a:t>
            </a:r>
            <a:r>
              <a:rPr lang="en-US" baseline="-25000" dirty="0" smtClean="0"/>
              <a:t>2</a:t>
            </a:r>
            <a:r>
              <a:rPr lang="en-US" dirty="0" smtClean="0"/>
              <a:t> at the alveoli into the blood allows the respiration process to occur and supplies energy for you.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ヒラギノ丸ゴ Pro W4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ＭＳ 明朝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Apex.thmx</Template>
  <TotalTime>4381</TotalTime>
  <Words>1611</Words>
  <Application>Microsoft Macintosh PowerPoint</Application>
  <PresentationFormat>On-screen Show (4:3)</PresentationFormat>
  <Paragraphs>153</Paragraphs>
  <Slides>47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Apex</vt:lpstr>
      <vt:lpstr>The Respiratory System</vt:lpstr>
      <vt:lpstr>Unit Objectives for all Students</vt:lpstr>
      <vt:lpstr>Cell to System</vt:lpstr>
      <vt:lpstr>PowerPoint Presentation</vt:lpstr>
      <vt:lpstr>Level 5--Organism</vt:lpstr>
      <vt:lpstr>Respiratory System</vt:lpstr>
      <vt:lpstr>Purpose of the Respiratory System</vt:lpstr>
      <vt:lpstr>Respiration</vt:lpstr>
      <vt:lpstr>Cellular Respiration</vt:lpstr>
      <vt:lpstr>The Diaphragm</vt:lpstr>
      <vt:lpstr>The Diaphragm</vt:lpstr>
      <vt:lpstr>The Diaphragm</vt:lpstr>
      <vt:lpstr>The Respiratory System</vt:lpstr>
      <vt:lpstr>PowerPoint Presentation</vt:lpstr>
      <vt:lpstr>The Nose and Nasal Cavity</vt:lpstr>
      <vt:lpstr>The Pharynx</vt:lpstr>
      <vt:lpstr>The Larynx</vt:lpstr>
      <vt:lpstr>PowerPoint Presentation</vt:lpstr>
      <vt:lpstr>The Trachea</vt:lpstr>
      <vt:lpstr>PowerPoint Presentation</vt:lpstr>
      <vt:lpstr>Mucociliary Escalator </vt:lpstr>
      <vt:lpstr>PowerPoint Presentation</vt:lpstr>
      <vt:lpstr>PowerPoint Presentation</vt:lpstr>
      <vt:lpstr>The Bronchial Tree</vt:lpstr>
      <vt:lpstr>PowerPoint Presentation</vt:lpstr>
      <vt:lpstr>FACT!</vt:lpstr>
      <vt:lpstr>Alveoli</vt:lpstr>
      <vt:lpstr>PowerPoint Presentation</vt:lpstr>
      <vt:lpstr>Gas Exchange at the Alveoli</vt:lpstr>
      <vt:lpstr>PowerPoint Presentation</vt:lpstr>
      <vt:lpstr>Gas Exchange at the Alveoli</vt:lpstr>
      <vt:lpstr>PowerPoint Presentation</vt:lpstr>
      <vt:lpstr>PowerPoint Presentation</vt:lpstr>
      <vt:lpstr>Lung Capacity</vt:lpstr>
      <vt:lpstr>Asthma</vt:lpstr>
      <vt:lpstr>PowerPoint Presentation</vt:lpstr>
      <vt:lpstr>PowerPoint Presentation</vt:lpstr>
      <vt:lpstr>Asthma</vt:lpstr>
      <vt:lpstr>Laryngitis</vt:lpstr>
      <vt:lpstr>Respiratory System Disorders</vt:lpstr>
      <vt:lpstr>PowerPoint Presentation</vt:lpstr>
      <vt:lpstr>PowerPoint Presentation</vt:lpstr>
      <vt:lpstr>Pneumonia</vt:lpstr>
      <vt:lpstr>PowerPoint Presentation</vt:lpstr>
      <vt:lpstr>Smoking</vt:lpstr>
      <vt:lpstr>PowerPoint Presentation</vt:lpstr>
      <vt:lpstr>PowerPoint Presentation</vt:lpstr>
    </vt:vector>
  </TitlesOfParts>
  <Company>Old Saybrook Middle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Respiratory System</dc:title>
  <dc:creator>Daniel Driscoll</dc:creator>
  <cp:lastModifiedBy>Microsoft Office User</cp:lastModifiedBy>
  <cp:revision>37</cp:revision>
  <cp:lastPrinted>2010-12-02T13:39:36Z</cp:lastPrinted>
  <dcterms:created xsi:type="dcterms:W3CDTF">2012-12-04T01:42:07Z</dcterms:created>
  <dcterms:modified xsi:type="dcterms:W3CDTF">2015-12-14T19:46:28Z</dcterms:modified>
</cp:coreProperties>
</file>