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1.bin" ContentType="audio/unknown"/>
  <Override PartName="/ppt/media/audio2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44"/>
  </p:handoutMasterIdLst>
  <p:sldIdLst>
    <p:sldId id="256" r:id="rId2"/>
    <p:sldId id="261" r:id="rId3"/>
    <p:sldId id="257" r:id="rId4"/>
    <p:sldId id="260" r:id="rId5"/>
    <p:sldId id="258" r:id="rId6"/>
    <p:sldId id="259" r:id="rId7"/>
    <p:sldId id="267" r:id="rId8"/>
    <p:sldId id="268" r:id="rId9"/>
    <p:sldId id="262" r:id="rId10"/>
    <p:sldId id="263" r:id="rId11"/>
    <p:sldId id="264" r:id="rId12"/>
    <p:sldId id="265" r:id="rId13"/>
    <p:sldId id="266" r:id="rId14"/>
    <p:sldId id="269" r:id="rId15"/>
    <p:sldId id="271" r:id="rId16"/>
    <p:sldId id="272" r:id="rId17"/>
    <p:sldId id="270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handoutMaster" Target="handoutMasters/handoutMaster1.xml"/><Relationship Id="rId45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D7456-78AB-FC42-8286-50477726B4A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186B0-6480-AE43-8795-363A269A7E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87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BF371-5A8E-E34B-B204-D6DDB49A26F6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1" Type="http://schemas.microsoft.com/office/2007/relationships/media" Target="file://localhost/Volumes/DDRISCOLL/Digestive%20System/Digestion_Begins_in_the_Mouth.mov" TargetMode="External"/><Relationship Id="rId2" Type="http://schemas.openxmlformats.org/officeDocument/2006/relationships/video" Target="file://localhost/Volumes/DDRISCOLL/Digestive%20System/Digestion_Begins_in_the_Mouth.mov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image" Target="../media/image5.png"/><Relationship Id="rId1" Type="http://schemas.microsoft.com/office/2007/relationships/media" Target="file://localhost/Volumes/DDRISCOLL/Digestive%20System/peristalsis.mov" TargetMode="External"/><Relationship Id="rId2" Type="http://schemas.openxmlformats.org/officeDocument/2006/relationships/video" Target="file://localhost/Volumes/DDRISCOLL/Digestive%20System/peristalsis.mov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yucky.discovery.com/noflash/body/yuckystuff/gurgle/js.index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gi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eg"/><Relationship Id="rId3" Type="http://schemas.openxmlformats.org/officeDocument/2006/relationships/image" Target="../media/image11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452" y="2130425"/>
            <a:ext cx="7772400" cy="1470025"/>
          </a:xfrm>
        </p:spPr>
        <p:txBody>
          <a:bodyPr/>
          <a:lstStyle/>
          <a:p>
            <a:r>
              <a:rPr lang="en-US" dirty="0" smtClean="0"/>
              <a:t>The Digestive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Enzymes in Digestion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u="sng" dirty="0" smtClean="0"/>
              <a:t>Amylase</a:t>
            </a:r>
            <a:r>
              <a:rPr lang="en-US" dirty="0" smtClean="0"/>
              <a:t>—an enzyme produced by </a:t>
            </a:r>
            <a:r>
              <a:rPr lang="en-US" dirty="0" smtClean="0"/>
              <a:t>________ </a:t>
            </a:r>
            <a:r>
              <a:rPr lang="en-US" dirty="0" smtClean="0"/>
              <a:t>near the </a:t>
            </a:r>
            <a:r>
              <a:rPr lang="en-US" dirty="0" smtClean="0"/>
              <a:t>_________</a:t>
            </a:r>
            <a:endParaRPr lang="en-US" dirty="0" smtClean="0"/>
          </a:p>
          <a:p>
            <a:pPr lvl="1"/>
            <a:r>
              <a:rPr lang="en-US" dirty="0" smtClean="0"/>
              <a:t>Breaks down complex carbohydrates (pasta, whole grain breads) into </a:t>
            </a:r>
            <a:r>
              <a:rPr lang="en-US" dirty="0" smtClean="0"/>
              <a:t>_________________(</a:t>
            </a:r>
            <a:r>
              <a:rPr lang="en-US" dirty="0" smtClean="0"/>
              <a:t>glucose).</a:t>
            </a:r>
          </a:p>
          <a:p>
            <a:r>
              <a:rPr lang="en-US" b="1" u="sng" dirty="0" smtClean="0"/>
              <a:t>___________</a:t>
            </a:r>
            <a:r>
              <a:rPr lang="en-US" dirty="0" smtClean="0"/>
              <a:t>—</a:t>
            </a:r>
            <a:r>
              <a:rPr lang="en-US" dirty="0" smtClean="0"/>
              <a:t>an enzyme that is produced in your </a:t>
            </a:r>
            <a:r>
              <a:rPr lang="en-US" dirty="0" smtClean="0"/>
              <a:t>___________</a:t>
            </a:r>
            <a:r>
              <a:rPr lang="en-US" dirty="0" smtClean="0"/>
              <a:t>	</a:t>
            </a:r>
          </a:p>
          <a:p>
            <a:pPr lvl="1"/>
            <a:r>
              <a:rPr lang="en-US" dirty="0" smtClean="0"/>
              <a:t>Helps in the chemical reactions that break down proteins.</a:t>
            </a:r>
          </a:p>
          <a:p>
            <a:r>
              <a:rPr lang="en-US" dirty="0" smtClean="0"/>
              <a:t>Many other enzymes secreted by the </a:t>
            </a:r>
            <a:r>
              <a:rPr lang="en-US" b="1" dirty="0" smtClean="0"/>
              <a:t>pancreas</a:t>
            </a:r>
            <a:r>
              <a:rPr lang="en-US" dirty="0" smtClean="0"/>
              <a:t> that help to break down proteins, </a:t>
            </a:r>
            <a:r>
              <a:rPr lang="en-US" dirty="0" err="1" smtClean="0"/>
              <a:t>carbs</a:t>
            </a:r>
            <a:r>
              <a:rPr lang="en-US" dirty="0" smtClean="0"/>
              <a:t>, and fats.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long is the small intestine?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12 feet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40 feet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10 feet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25 feet</a:t>
            </a:r>
          </a:p>
          <a:p>
            <a:pPr marL="514350" indent="-514350">
              <a:buNone/>
            </a:pPr>
            <a:r>
              <a:rPr lang="en-US" dirty="0" smtClean="0"/>
              <a:t>2.  Name three organs involved in digestion.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 startAt="3"/>
            </a:pPr>
            <a:r>
              <a:rPr lang="en-US" dirty="0" smtClean="0"/>
              <a:t>Chewing a piece of steak is an example of ____________.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Chemical digestion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Mechanical digestion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Absorption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None of the above.</a:t>
            </a:r>
          </a:p>
          <a:p>
            <a:pPr marL="514350" indent="-514350">
              <a:buNone/>
            </a:pPr>
            <a:r>
              <a:rPr lang="en-US" dirty="0" smtClean="0"/>
              <a:t>4.   Chemical digestion includes breaking ________ and using __________ to break down food.</a:t>
            </a:r>
          </a:p>
          <a:p>
            <a:pPr marL="514350" indent="-514350">
              <a:buNone/>
            </a:pPr>
            <a:r>
              <a:rPr lang="en-US" dirty="0" smtClean="0"/>
              <a:t>	A.  chemical bonds, enzymes</a:t>
            </a:r>
          </a:p>
          <a:p>
            <a:pPr marL="514350" indent="-514350">
              <a:buNone/>
            </a:pPr>
            <a:r>
              <a:rPr lang="en-US" dirty="0" smtClean="0"/>
              <a:t>	B.  Food particles, enzymes</a:t>
            </a:r>
          </a:p>
          <a:p>
            <a:pPr marL="514350" indent="-514350">
              <a:buNone/>
            </a:pPr>
            <a:r>
              <a:rPr lang="en-US" dirty="0" smtClean="0"/>
              <a:t>	C.  Glucose, protein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 startAt="5"/>
            </a:pPr>
            <a:r>
              <a:rPr lang="en-US" dirty="0" smtClean="0"/>
              <a:t>Proteins are broken down into _________ before they can be absorbed.</a:t>
            </a:r>
          </a:p>
          <a:p>
            <a:pPr marL="514350" indent="-514350">
              <a:buNone/>
            </a:pPr>
            <a:r>
              <a:rPr lang="en-US" dirty="0" smtClean="0"/>
              <a:t>	A.  Sugars</a:t>
            </a:r>
          </a:p>
          <a:p>
            <a:pPr marL="514350" indent="-514350">
              <a:buNone/>
            </a:pPr>
            <a:r>
              <a:rPr lang="en-US" dirty="0" smtClean="0"/>
              <a:t>	B.  Fatty acids</a:t>
            </a:r>
          </a:p>
          <a:p>
            <a:pPr marL="514350" indent="-514350">
              <a:buNone/>
            </a:pPr>
            <a:r>
              <a:rPr lang="en-US" dirty="0" smtClean="0"/>
              <a:t>	C.  Amino acids</a:t>
            </a:r>
          </a:p>
          <a:p>
            <a:pPr marL="514350" indent="-514350">
              <a:buNone/>
            </a:pPr>
            <a:r>
              <a:rPr lang="en-US" dirty="0" smtClean="0"/>
              <a:t>	D.  Glucose</a:t>
            </a:r>
          </a:p>
          <a:p>
            <a:pPr marL="514350" indent="-514350">
              <a:buAutoNum type="arabicPeriod" startAt="6"/>
            </a:pPr>
            <a:r>
              <a:rPr lang="en-US" dirty="0" smtClean="0"/>
              <a:t>The enzyme produced in the mouth to break down carbohydrates.</a:t>
            </a:r>
          </a:p>
          <a:p>
            <a:pPr marL="514350" indent="-514350">
              <a:buNone/>
            </a:pPr>
            <a:r>
              <a:rPr lang="en-US" dirty="0" smtClean="0"/>
              <a:t>	A.  Pepsin</a:t>
            </a:r>
          </a:p>
          <a:p>
            <a:pPr marL="514350" indent="-514350">
              <a:buNone/>
            </a:pPr>
            <a:r>
              <a:rPr lang="en-US" dirty="0" smtClean="0"/>
              <a:t>	B.  Amylase</a:t>
            </a:r>
          </a:p>
          <a:p>
            <a:pPr marL="514350" indent="-514350">
              <a:buNone/>
            </a:pPr>
            <a:r>
              <a:rPr lang="en-US" dirty="0" smtClean="0"/>
              <a:t>	C.  Lipase</a:t>
            </a:r>
          </a:p>
          <a:p>
            <a:pPr marL="514350" indent="-514350">
              <a:buNone/>
            </a:pPr>
            <a:r>
              <a:rPr lang="en-US" dirty="0" smtClean="0"/>
              <a:t>	D.  </a:t>
            </a:r>
            <a:r>
              <a:rPr lang="en-US" dirty="0" err="1" smtClean="0"/>
              <a:t>Trypsin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Digestion_Begins_in_the_Mouth.mov">
            <a:hlinkClick r:id="" action="ppaction://media"/>
          </p:cNvPr>
          <p:cNvPicPr>
            <a:picLocks noGrp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540000" y="2339181"/>
            <a:ext cx="4064000" cy="30480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52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_______—purpose is to rip, grind, and mash food so it fits down our esophagus</a:t>
            </a:r>
          </a:p>
          <a:p>
            <a:r>
              <a:rPr lang="en-US" b="1" dirty="0" smtClean="0"/>
              <a:t>Tongue</a:t>
            </a:r>
            <a:r>
              <a:rPr lang="en-US" dirty="0" smtClean="0"/>
              <a:t>—pushes food around mouth to make chewing and swallowing easier</a:t>
            </a:r>
          </a:p>
          <a:p>
            <a:r>
              <a:rPr lang="en-US" dirty="0" smtClean="0"/>
              <a:t>_______________—deliver saliva to the mouth.  This fluid contains pancreatic enzymes to start breaking down carbohydrates.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Esophagus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 muscular canal running from the ________ to the stomach.</a:t>
            </a:r>
          </a:p>
          <a:p>
            <a:r>
              <a:rPr lang="en-US" b="1" u="sng" dirty="0" smtClean="0"/>
              <a:t>Peristalsis</a:t>
            </a:r>
            <a:r>
              <a:rPr lang="en-US" dirty="0" smtClean="0"/>
              <a:t> is the name used to describe the _______ and ________ actions of this muscle to push food down into the stomach.</a:t>
            </a:r>
          </a:p>
          <a:p>
            <a:endParaRPr lang="en-US" b="1" u="sng" dirty="0"/>
          </a:p>
        </p:txBody>
      </p:sp>
      <p:pic>
        <p:nvPicPr>
          <p:cNvPr id="5" name="peristalsis.mov">
            <a:hlinkClick r:id="" action="ppaction://media"/>
          </p:cNvPr>
          <p:cNvPicPr>
            <a:picLocks noGrp="1"/>
          </p:cNvPicPr>
          <p:nvPr>
            <p:ph sz="half" idx="2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1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8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Stomach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Muscular “____” to store, mix, digest, and empty food</a:t>
            </a:r>
          </a:p>
          <a:p>
            <a:r>
              <a:rPr lang="en-US" dirty="0" smtClean="0"/>
              <a:t>_________ digestion: peristaltic waves contract throughout the stomach to ___ and _______ food</a:t>
            </a:r>
          </a:p>
          <a:p>
            <a:r>
              <a:rPr lang="en-US" dirty="0" smtClean="0"/>
              <a:t>__________ digestion: specialized cells in the walls of the stomach secrete___________</a:t>
            </a:r>
          </a:p>
          <a:p>
            <a:r>
              <a:rPr lang="en-US" dirty="0" err="1" smtClean="0"/>
              <a:t>HCl</a:t>
            </a:r>
            <a:r>
              <a:rPr lang="en-US" dirty="0" smtClean="0"/>
              <a:t> also helps to destroy ________ in food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Stomach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Stomach also produces ______ which makes food slippery and ________ the stomach</a:t>
            </a:r>
          </a:p>
          <a:p>
            <a:r>
              <a:rPr lang="en-US" dirty="0" smtClean="0"/>
              <a:t>Two _________ to help keep contents inside stomach</a:t>
            </a:r>
          </a:p>
          <a:p>
            <a:pPr lvl="1"/>
            <a:r>
              <a:rPr lang="en-US" dirty="0" smtClean="0"/>
              <a:t>_____________ sphincter—top of stomach</a:t>
            </a:r>
          </a:p>
          <a:p>
            <a:pPr lvl="1"/>
            <a:r>
              <a:rPr lang="en-US" dirty="0" smtClean="0"/>
              <a:t>______ sphincter—bottom of stomach</a:t>
            </a:r>
          </a:p>
          <a:p>
            <a:r>
              <a:rPr lang="en-US" dirty="0" smtClean="0"/>
              <a:t>By the time food moves through your stomach, it is turned into a thin, watery liquid called_________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92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961" y="0"/>
            <a:ext cx="8952039" cy="6807761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Digestive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Hungry Anyone?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Intestine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First part of small intestine is called___________—most digestion takes place here</a:t>
            </a:r>
          </a:p>
          <a:p>
            <a:r>
              <a:rPr lang="en-US" b="1" u="sng" dirty="0" smtClean="0"/>
              <a:t>Bile from your ________ is added into the duodenum</a:t>
            </a:r>
            <a:endParaRPr lang="en-US" dirty="0" smtClean="0"/>
          </a:p>
          <a:p>
            <a:r>
              <a:rPr lang="en-US" dirty="0" smtClean="0"/>
              <a:t>Acid from your stomach makes fat particles float to the top of the </a:t>
            </a:r>
            <a:r>
              <a:rPr lang="en-US" dirty="0" err="1" smtClean="0"/>
              <a:t>chyme</a:t>
            </a:r>
            <a:endParaRPr lang="en-US" dirty="0" smtClean="0"/>
          </a:p>
          <a:p>
            <a:r>
              <a:rPr lang="en-US" dirty="0" smtClean="0"/>
              <a:t>Bile _______ up the large ____ particles to help begin digesting the fats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Intestine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 digestion of </a:t>
            </a:r>
            <a:r>
              <a:rPr lang="en-US" dirty="0" err="1" smtClean="0"/>
              <a:t>carbs</a:t>
            </a:r>
            <a:r>
              <a:rPr lang="en-US" dirty="0" smtClean="0"/>
              <a:t>, proteins, and fats occurs when digestive solution from the __________ is mixed in</a:t>
            </a:r>
          </a:p>
          <a:p>
            <a:r>
              <a:rPr lang="en-US" dirty="0" smtClean="0"/>
              <a:t>The solution contains ________ and also bicarbonate to help ________ the stomach acid.</a:t>
            </a:r>
          </a:p>
          <a:p>
            <a:r>
              <a:rPr lang="en-US" dirty="0" smtClean="0"/>
              <a:t>__________ takes place in the ______ of the small intestine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vill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74638"/>
            <a:ext cx="8931905" cy="6037262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mall intestine vill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Intestine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___________ are within the </a:t>
            </a:r>
            <a:r>
              <a:rPr lang="en-US" dirty="0" err="1" smtClean="0"/>
              <a:t>villi</a:t>
            </a:r>
            <a:r>
              <a:rPr lang="en-US" dirty="0" smtClean="0"/>
              <a:t> of the small intestine</a:t>
            </a:r>
          </a:p>
          <a:p>
            <a:r>
              <a:rPr lang="en-US" dirty="0" smtClean="0"/>
              <a:t>Nutrients (_________, fructose, </a:t>
            </a:r>
            <a:r>
              <a:rPr lang="en-US" dirty="0" err="1" smtClean="0"/>
              <a:t>galactose</a:t>
            </a:r>
            <a:r>
              <a:rPr lang="en-US" dirty="0" smtClean="0"/>
              <a:t>,___________, and fatty acids) move into the blood through_________</a:t>
            </a:r>
          </a:p>
          <a:p>
            <a:r>
              <a:rPr lang="en-US" b="1" dirty="0" smtClean="0"/>
              <a:t>_______CONCENTRATION TO _________ CONCENTRATION</a:t>
            </a:r>
            <a:endParaRPr lang="en-US" dirty="0" smtClean="0"/>
          </a:p>
          <a:p>
            <a:r>
              <a:rPr lang="en-US" dirty="0" smtClean="0"/>
              <a:t>The blood transports all the _________ from the small intestine to the cells of your body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Intestine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job of the large intestine is to _______ water from the __________ mass</a:t>
            </a:r>
          </a:p>
          <a:p>
            <a:r>
              <a:rPr lang="en-US" dirty="0" smtClean="0"/>
              <a:t>This helps to keep our body___________</a:t>
            </a:r>
          </a:p>
          <a:p>
            <a:r>
              <a:rPr lang="en-US" dirty="0" smtClean="0"/>
              <a:t>The __________ in your large intestine feed on undigested material and make </a:t>
            </a:r>
            <a:r>
              <a:rPr lang="en-US" smtClean="0"/>
              <a:t>vitamin __ and </a:t>
            </a:r>
            <a:r>
              <a:rPr lang="en-US" dirty="0" smtClean="0"/>
              <a:t>two types of  ___ vitamins</a:t>
            </a:r>
          </a:p>
          <a:p>
            <a:r>
              <a:rPr lang="en-US" dirty="0" smtClean="0"/>
              <a:t>The dried up, undigested mass leaves the body through the _______ and______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large intestine1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9359" y="274639"/>
            <a:ext cx="7567894" cy="623779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Liver in 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liver produces ___________which is then stored and made stronger in the___________.</a:t>
            </a:r>
          </a:p>
          <a:p>
            <a:r>
              <a:rPr lang="en-US" dirty="0" smtClean="0"/>
              <a:t>The bile is sent to the ___________through a duct (_________________)</a:t>
            </a:r>
          </a:p>
          <a:p>
            <a:r>
              <a:rPr lang="en-US" dirty="0" smtClean="0"/>
              <a:t>Bile ____________fats (___________it into small droplets) so they can mix with ______ and be acted upon by____________.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Pancreas in 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Pancreas produces ________________ which empties into the ________________through a duct.</a:t>
            </a:r>
          </a:p>
          <a:p>
            <a:r>
              <a:rPr lang="en-US" dirty="0" smtClean="0"/>
              <a:t>The ____________ also produces __________ to help regulate blood ___________ levels.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Pancreatic Juice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Contains___________________, which neutralizes the _________ material from the__________.</a:t>
            </a:r>
          </a:p>
          <a:p>
            <a:r>
              <a:rPr lang="en-US" b="1" dirty="0" smtClean="0"/>
              <a:t>Pancreatic ___________ </a:t>
            </a:r>
            <a:r>
              <a:rPr lang="en-US" dirty="0" smtClean="0"/>
              <a:t>digests starches (starts in the_________)</a:t>
            </a:r>
          </a:p>
          <a:p>
            <a:r>
              <a:rPr lang="en-US" dirty="0" smtClean="0"/>
              <a:t>__________ and ___________ digest proteins—they are specific for certain proteins.</a:t>
            </a:r>
          </a:p>
          <a:p>
            <a:r>
              <a:rPr lang="en-US" dirty="0" smtClean="0"/>
              <a:t>__________ digests fats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process of </a:t>
            </a:r>
            <a:r>
              <a:rPr lang="en-US" dirty="0" smtClean="0"/>
              <a:t>______________food </a:t>
            </a:r>
            <a:r>
              <a:rPr lang="en-US" dirty="0" smtClean="0"/>
              <a:t>into small </a:t>
            </a:r>
            <a:r>
              <a:rPr lang="en-US" dirty="0" smtClean="0"/>
              <a:t>___________ </a:t>
            </a:r>
            <a:r>
              <a:rPr lang="en-US" dirty="0" smtClean="0"/>
              <a:t>so that they can be </a:t>
            </a:r>
            <a:r>
              <a:rPr lang="en-US" dirty="0" smtClean="0"/>
              <a:t>____________ into </a:t>
            </a:r>
            <a:r>
              <a:rPr lang="en-US" dirty="0" smtClean="0"/>
              <a:t>the blood.</a:t>
            </a:r>
          </a:p>
          <a:p>
            <a:r>
              <a:rPr lang="en-US" dirty="0" smtClean="0"/>
              <a:t>Digestive Tract organs </a:t>
            </a:r>
            <a:r>
              <a:rPr lang="en-US" dirty="0" smtClean="0"/>
              <a:t>involved:</a:t>
            </a:r>
          </a:p>
          <a:p>
            <a:pPr lvl="1"/>
            <a:r>
              <a:rPr lang="en-US" dirty="0" smtClean="0"/>
              <a:t>Mouth—teeth and tongue</a:t>
            </a:r>
            <a:endParaRPr lang="en-US" dirty="0" smtClean="0"/>
          </a:p>
          <a:p>
            <a:pPr lvl="1"/>
            <a:r>
              <a:rPr lang="en-US" dirty="0" smtClean="0"/>
              <a:t>____________</a:t>
            </a:r>
            <a:endParaRPr lang="en-US" dirty="0" smtClean="0"/>
          </a:p>
          <a:p>
            <a:pPr lvl="1"/>
            <a:r>
              <a:rPr lang="en-US" dirty="0" smtClean="0"/>
              <a:t>Stomach</a:t>
            </a:r>
          </a:p>
          <a:p>
            <a:pPr lvl="1"/>
            <a:r>
              <a:rPr lang="en-US" dirty="0" smtClean="0"/>
              <a:t>________________</a:t>
            </a:r>
            <a:endParaRPr lang="en-US" dirty="0" smtClean="0"/>
          </a:p>
          <a:p>
            <a:pPr lvl="1"/>
            <a:r>
              <a:rPr lang="en-US" dirty="0" smtClean="0"/>
              <a:t>Rectum and anus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ping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Nutrition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____________ are substances in foods that provide _________ and materials for cell _____________, ________, and_________.</a:t>
            </a:r>
          </a:p>
          <a:p>
            <a:r>
              <a:rPr lang="en-US" dirty="0" smtClean="0"/>
              <a:t>Look for foods that are </a:t>
            </a:r>
            <a:r>
              <a:rPr lang="en-US" b="1" i="1" dirty="0" smtClean="0"/>
              <a:t>_________________</a:t>
            </a:r>
            <a:r>
              <a:rPr lang="en-US" dirty="0" smtClean="0"/>
              <a:t>—foods that give you the nutrients you need with fewer___________.</a:t>
            </a:r>
          </a:p>
          <a:p>
            <a:pPr lvl="1"/>
            <a:r>
              <a:rPr lang="en-US" dirty="0" smtClean="0"/>
              <a:t>Skinless, baked chicken </a:t>
            </a:r>
            <a:r>
              <a:rPr lang="en-US" dirty="0" err="1" smtClean="0"/>
              <a:t>vs</a:t>
            </a:r>
            <a:r>
              <a:rPr lang="en-US" dirty="0" smtClean="0"/>
              <a:t> fried chicken</a:t>
            </a:r>
          </a:p>
          <a:p>
            <a:pPr lvl="1"/>
            <a:r>
              <a:rPr lang="en-US" dirty="0" smtClean="0"/>
              <a:t>Fresh fruit </a:t>
            </a:r>
            <a:r>
              <a:rPr lang="en-US" dirty="0" err="1" smtClean="0"/>
              <a:t>vs</a:t>
            </a:r>
            <a:r>
              <a:rPr lang="en-US" dirty="0" smtClean="0"/>
              <a:t> fruit juice or fruit pastry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Body needs energy for every activity it performs—beating_________, blinking your eyes,____________, etc.</a:t>
            </a:r>
          </a:p>
          <a:p>
            <a:r>
              <a:rPr lang="en-US" dirty="0" smtClean="0"/>
              <a:t>Energy comes from the food we eat—this energy is </a:t>
            </a:r>
            <a:r>
              <a:rPr lang="en-US" smtClean="0"/>
              <a:t>measured in___________. </a:t>
            </a:r>
            <a:endParaRPr lang="en-US" dirty="0" smtClean="0"/>
          </a:p>
          <a:p>
            <a:r>
              <a:rPr lang="en-US" dirty="0" smtClean="0"/>
              <a:t>Different foods contain different amounts of calories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Caloric Content?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280 calories, 16 </a:t>
            </a:r>
            <a:r>
              <a:rPr lang="en-US" dirty="0" err="1" smtClean="0"/>
              <a:t>g</a:t>
            </a:r>
            <a:r>
              <a:rPr lang="en-US" dirty="0" smtClean="0"/>
              <a:t> PRO	</a:t>
            </a:r>
            <a:endParaRPr lang="en-US" dirty="0"/>
          </a:p>
        </p:txBody>
      </p:sp>
      <p:pic>
        <p:nvPicPr>
          <p:cNvPr id="9" name="Content Placeholder 8" descr="pizz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174876"/>
            <a:ext cx="4025900" cy="4132002"/>
          </a:xfrm>
        </p:spPr>
      </p:pic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186 calories, 15 </a:t>
            </a:r>
            <a:r>
              <a:rPr lang="en-US" dirty="0" err="1" smtClean="0"/>
              <a:t>g</a:t>
            </a:r>
            <a:r>
              <a:rPr lang="en-US" dirty="0" smtClean="0"/>
              <a:t> PRO</a:t>
            </a:r>
            <a:endParaRPr lang="en-US" dirty="0"/>
          </a:p>
        </p:txBody>
      </p:sp>
      <p:pic>
        <p:nvPicPr>
          <p:cNvPr id="10" name="Content Placeholder 9" descr="tacos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4" y="2174876"/>
            <a:ext cx="4041775" cy="4132002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The liver produces ____________.</a:t>
            </a:r>
          </a:p>
          <a:p>
            <a:pPr marL="514350" indent="-514350">
              <a:buNone/>
            </a:pPr>
            <a:r>
              <a:rPr lang="en-US" dirty="0" smtClean="0"/>
              <a:t>	A.  Pepsin</a:t>
            </a:r>
          </a:p>
          <a:p>
            <a:pPr marL="514350" indent="-514350">
              <a:buNone/>
            </a:pPr>
            <a:r>
              <a:rPr lang="en-US" dirty="0" smtClean="0"/>
              <a:t>	B.  Pancreatic Juice</a:t>
            </a:r>
          </a:p>
          <a:p>
            <a:pPr marL="514350" indent="-514350">
              <a:buNone/>
            </a:pPr>
            <a:r>
              <a:rPr lang="en-US" dirty="0" smtClean="0"/>
              <a:t>	C.  Bile</a:t>
            </a:r>
          </a:p>
          <a:p>
            <a:pPr marL="514350" indent="-514350">
              <a:buNone/>
            </a:pPr>
            <a:r>
              <a:rPr lang="en-US" dirty="0" smtClean="0"/>
              <a:t>	D.  Kidney stones</a:t>
            </a:r>
          </a:p>
          <a:p>
            <a:pPr marL="514350" indent="-514350">
              <a:buNone/>
            </a:pPr>
            <a:r>
              <a:rPr lang="en-US" dirty="0" smtClean="0"/>
              <a:t>2)  Bile is sent through the ___________ to the _____________.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3) Pancreatic juice contains __________ to help neutralize acids from the stomach.</a:t>
            </a:r>
          </a:p>
          <a:p>
            <a:pPr>
              <a:buNone/>
            </a:pPr>
            <a:r>
              <a:rPr lang="en-US" dirty="0" smtClean="0"/>
              <a:t>4) _________ is an enzyme from the pancreas that digests carbohydrates in the mouth.</a:t>
            </a:r>
          </a:p>
          <a:p>
            <a:pPr>
              <a:buNone/>
            </a:pPr>
            <a:r>
              <a:rPr lang="en-US" dirty="0" smtClean="0"/>
              <a:t>5) This enzyme digests fats.</a:t>
            </a:r>
          </a:p>
          <a:p>
            <a:pPr>
              <a:buNone/>
            </a:pPr>
            <a:r>
              <a:rPr lang="en-US" dirty="0" smtClean="0"/>
              <a:t>6) What is the job of bile?  Where is it produced?  Where is it stored?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7) What other function does the pancreas serve besides secreting pancreatic juice into the small intestine?</a:t>
            </a:r>
          </a:p>
          <a:p>
            <a:pPr>
              <a:buNone/>
            </a:pPr>
            <a:r>
              <a:rPr lang="en-US" dirty="0" smtClean="0"/>
              <a:t>8) What are the two functions (jobs) of the large intestine?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Proteins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____________ that contain _________, hydrogen, ___________, and nitrogen.</a:t>
            </a:r>
          </a:p>
          <a:p>
            <a:r>
              <a:rPr lang="en-US" dirty="0" smtClean="0"/>
              <a:t>Made up of a number of small units, called </a:t>
            </a:r>
            <a:r>
              <a:rPr lang="en-US" b="1" dirty="0" smtClean="0"/>
              <a:t>_______________</a:t>
            </a:r>
            <a:r>
              <a:rPr lang="en-US" dirty="0" smtClean="0"/>
              <a:t>.</a:t>
            </a:r>
          </a:p>
          <a:p>
            <a:r>
              <a:rPr lang="en-US" dirty="0" smtClean="0"/>
              <a:t>Body contains __________________—9 of which are </a:t>
            </a:r>
            <a:r>
              <a:rPr lang="en-US" b="1" i="1" dirty="0" smtClean="0"/>
              <a:t>_____________</a:t>
            </a:r>
            <a:r>
              <a:rPr lang="en-US" dirty="0" smtClean="0"/>
              <a:t> because our bodies can’t make them.</a:t>
            </a:r>
          </a:p>
          <a:p>
            <a:r>
              <a:rPr lang="en-US" dirty="0" smtClean="0"/>
              <a:t>We must get these from our _________.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Carbohydrates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 source of __________ for our bodies.</a:t>
            </a:r>
          </a:p>
          <a:p>
            <a:r>
              <a:rPr lang="en-US" dirty="0" smtClean="0"/>
              <a:t>Made of carbon, ___________, and oxygen atoms.</a:t>
            </a:r>
          </a:p>
          <a:p>
            <a:r>
              <a:rPr lang="en-US" dirty="0" smtClean="0"/>
              <a:t>Energy holds these ________ together, so when they are broken down, the energy is ____________ for our body to use.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Carbohydrates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__________ carbohydrates—sugar, _______, honey and _________</a:t>
            </a:r>
          </a:p>
          <a:p>
            <a:r>
              <a:rPr lang="en-US" dirty="0" smtClean="0"/>
              <a:t>___________ carbohydrates</a:t>
            </a:r>
          </a:p>
          <a:p>
            <a:pPr lvl="1"/>
            <a:r>
              <a:rPr lang="en-US" dirty="0" smtClean="0"/>
              <a:t>________—potatoes, __________</a:t>
            </a:r>
          </a:p>
          <a:p>
            <a:pPr lvl="1"/>
            <a:r>
              <a:rPr lang="en-US" dirty="0" smtClean="0"/>
              <a:t>________—found in the ___________ of plants—whole grain breads, cereals, _________, fruits and ______________ all are good sources of fiber.</a:t>
            </a:r>
          </a:p>
          <a:p>
            <a:r>
              <a:rPr lang="en-US" i="1" dirty="0" smtClean="0"/>
              <a:t>What does our body want to break carbohydrates into so we can use it for making energy?</a:t>
            </a:r>
          </a:p>
          <a:p>
            <a:pPr lvl="1"/>
            <a:r>
              <a:rPr lang="en-US" i="1" dirty="0" smtClean="0"/>
              <a:t>____________!!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 called, ________, are necessary because they provide __________ and help to store ___________.</a:t>
            </a:r>
          </a:p>
          <a:p>
            <a:r>
              <a:rPr lang="en-US" dirty="0" smtClean="0"/>
              <a:t>Fat also ___________ your internal organs.</a:t>
            </a:r>
          </a:p>
          <a:p>
            <a:r>
              <a:rPr lang="en-US" dirty="0" smtClean="0"/>
              <a:t>Excess ________ from foods you eat is converted to ____ and ________ for later use.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Digestive System</a:t>
            </a:r>
            <a:endParaRPr lang="en-US" dirty="0"/>
          </a:p>
        </p:txBody>
      </p:sp>
      <p:pic>
        <p:nvPicPr>
          <p:cNvPr id="6" name="Content Placeholder 5" descr="gi-tract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185333"/>
            <a:ext cx="9144000" cy="5489223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smtClean="0"/>
              <a:t>Unsaturated</a:t>
            </a:r>
            <a:r>
              <a:rPr lang="en-US" dirty="0" smtClean="0"/>
              <a:t> fats (the “______” fat) —found in vegetable oils</a:t>
            </a:r>
          </a:p>
          <a:p>
            <a:pPr lvl="1"/>
            <a:r>
              <a:rPr lang="en-US" dirty="0" smtClean="0"/>
              <a:t>_______________</a:t>
            </a:r>
          </a:p>
          <a:p>
            <a:pPr lvl="1"/>
            <a:r>
              <a:rPr lang="en-US" dirty="0" smtClean="0"/>
              <a:t>_______________</a:t>
            </a:r>
          </a:p>
          <a:p>
            <a:r>
              <a:rPr lang="en-US" b="1" u="sng" dirty="0" smtClean="0"/>
              <a:t>Saturated</a:t>
            </a:r>
            <a:r>
              <a:rPr lang="en-US" dirty="0" smtClean="0"/>
              <a:t> fats—found in ________, ________, fried foods, etc.</a:t>
            </a:r>
          </a:p>
          <a:p>
            <a:pPr lvl="1"/>
            <a:r>
              <a:rPr lang="en-US" dirty="0" smtClean="0"/>
              <a:t>Saturated fats raise the ___________ levels in your blood.  This can cause ___________ on </a:t>
            </a:r>
            <a:r>
              <a:rPr lang="en-US" smtClean="0"/>
              <a:t>the __________ </a:t>
            </a:r>
            <a:r>
              <a:rPr lang="en-US" dirty="0" smtClean="0"/>
              <a:t>walls, causing heart disease and strokes.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Fat</a:t>
            </a:r>
            <a:r>
              <a:rPr lang="en-US" smtClean="0"/>
              <a:t>-soluble</a:t>
            </a:r>
            <a:r>
              <a:rPr lang="en-US" dirty="0" smtClean="0"/>
              <a:t>: Vitamins A, D, E, K, and “F”</a:t>
            </a:r>
          </a:p>
          <a:p>
            <a:r>
              <a:rPr lang="en-US" dirty="0" smtClean="0"/>
              <a:t>Water-soluble: Vitamins B(B1, B2, B3, B5, B6, B7, B9, B12) and Vitamin C (citrus fruits)</a:t>
            </a:r>
          </a:p>
          <a:p>
            <a:r>
              <a:rPr lang="en-US" dirty="0"/>
              <a:t>http://</a:t>
            </a:r>
            <a:r>
              <a:rPr lang="en-US" dirty="0" err="1"/>
              <a:t>www.ext.colostate.edu</a:t>
            </a:r>
            <a:r>
              <a:rPr lang="en-US" dirty="0"/>
              <a:t>/pubs/</a:t>
            </a:r>
            <a:r>
              <a:rPr lang="en-US" dirty="0" err="1"/>
              <a:t>foodnut</a:t>
            </a:r>
            <a:r>
              <a:rPr lang="en-US" dirty="0"/>
              <a:t>/09312.html</a:t>
            </a:r>
          </a:p>
        </p:txBody>
      </p:sp>
    </p:spTree>
    <p:extLst>
      <p:ext uri="{BB962C8B-B14F-4D97-AF65-F5344CB8AC3E}">
        <p14:creationId xmlns:p14="http://schemas.microsoft.com/office/powerpoint/2010/main" val="12492916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Calcium, Sodium, Potassium, Iron,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209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types of digestion: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Mechanical digestion</a:t>
            </a:r>
            <a:r>
              <a:rPr lang="en-US" dirty="0" smtClean="0"/>
              <a:t>—__________________________________________________________________________  </a:t>
            </a:r>
            <a:r>
              <a:rPr lang="en-US" b="1" i="1" dirty="0" smtClean="0"/>
              <a:t>There is no breaking of any chemical bonds</a:t>
            </a:r>
            <a:r>
              <a:rPr lang="en-US" dirty="0" smtClean="0"/>
              <a:t>!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Chemical Digestion</a:t>
            </a:r>
            <a:r>
              <a:rPr lang="en-US" dirty="0" smtClean="0"/>
              <a:t>—__________________________________________________________________________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“Goals” of chemical digestion:</a:t>
            </a:r>
          </a:p>
          <a:p>
            <a:pPr lvl="1"/>
            <a:r>
              <a:rPr lang="en-US" dirty="0" err="1" smtClean="0"/>
              <a:t>Carbohydrates</a:t>
            </a:r>
            <a:r>
              <a:rPr lang="en-US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err="1" smtClean="0"/>
              <a:t>monosaccarides</a:t>
            </a:r>
            <a:r>
              <a:rPr lang="en-US" dirty="0" smtClean="0"/>
              <a:t> </a:t>
            </a:r>
            <a:r>
              <a:rPr lang="en-US" dirty="0" smtClean="0"/>
              <a:t>(_________)</a:t>
            </a:r>
            <a:endParaRPr lang="en-US" dirty="0" smtClean="0"/>
          </a:p>
          <a:p>
            <a:pPr lvl="1"/>
            <a:r>
              <a:rPr lang="en-US" dirty="0" smtClean="0"/>
              <a:t>Protein</a:t>
            </a:r>
            <a:r>
              <a:rPr lang="en-US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smtClean="0"/>
              <a:t>______________</a:t>
            </a:r>
            <a:endParaRPr lang="en-US" dirty="0" smtClean="0"/>
          </a:p>
          <a:p>
            <a:pPr lvl="1"/>
            <a:r>
              <a:rPr lang="en-US" dirty="0" err="1" smtClean="0"/>
              <a:t>Fat</a:t>
            </a:r>
            <a:r>
              <a:rPr lang="en-US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err="1" smtClean="0"/>
              <a:t>fatty</a:t>
            </a:r>
            <a:r>
              <a:rPr lang="en-US" dirty="0" smtClean="0"/>
              <a:t> acids</a:t>
            </a:r>
          </a:p>
          <a:p>
            <a:r>
              <a:rPr lang="en-US" b="1" u="sng" dirty="0" smtClean="0"/>
              <a:t>Absorption</a:t>
            </a:r>
            <a:r>
              <a:rPr lang="en-US" dirty="0" smtClean="0"/>
              <a:t>—the </a:t>
            </a:r>
            <a:r>
              <a:rPr lang="en-US" dirty="0" smtClean="0"/>
              <a:t>____________ </a:t>
            </a:r>
            <a:r>
              <a:rPr lang="en-US" dirty="0" smtClean="0"/>
              <a:t>of nutrients (glucose, amino acids, fatty acids) from the gut into the </a:t>
            </a:r>
            <a:r>
              <a:rPr lang="en-US" dirty="0" smtClean="0"/>
              <a:t>____________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Chewing food takes from 5-30 seconds</a:t>
            </a:r>
          </a:p>
          <a:p>
            <a:r>
              <a:rPr lang="en-US" dirty="0" smtClean="0"/>
              <a:t>Swallowing takes about 10 seconds</a:t>
            </a:r>
          </a:p>
          <a:p>
            <a:r>
              <a:rPr lang="en-US" dirty="0" smtClean="0"/>
              <a:t>Food sloshing in the stomach can last 3-4 hours</a:t>
            </a:r>
          </a:p>
          <a:p>
            <a:r>
              <a:rPr lang="en-US" dirty="0" smtClean="0"/>
              <a:t>It takes 3 hours for food to move through the intestine</a:t>
            </a:r>
          </a:p>
          <a:p>
            <a:r>
              <a:rPr lang="en-US" dirty="0" smtClean="0"/>
              <a:t>Food drying up and hanging out in the large intestine can last 18 hours to 2 days!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Americans eat about 700 million pounds of peanut butter.</a:t>
            </a:r>
          </a:p>
          <a:p>
            <a:r>
              <a:rPr lang="en-US" dirty="0" smtClean="0"/>
              <a:t>Americans eat over 2 billion pounds of chocolate a year.</a:t>
            </a:r>
          </a:p>
          <a:p>
            <a:r>
              <a:rPr lang="en-US" dirty="0" smtClean="0"/>
              <a:t>In your lifetime, your digestive system may handle about 50 tons of food!!	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Enzymes in 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Chemical digestion happens because of enzymes</a:t>
            </a:r>
          </a:p>
          <a:p>
            <a:r>
              <a:rPr lang="en-US" b="1" u="sng" dirty="0" smtClean="0"/>
              <a:t>Enzyme</a:t>
            </a:r>
            <a:r>
              <a:rPr lang="en-US" dirty="0" smtClean="0"/>
              <a:t>—_________</a:t>
            </a:r>
          </a:p>
          <a:p>
            <a:pPr marL="0" indent="0">
              <a:buNone/>
            </a:pPr>
            <a:r>
              <a:rPr lang="en-US" dirty="0" smtClean="0"/>
              <a:t>_________________________________________________________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b="1" u="sng" dirty="0"/>
          </a:p>
        </p:txBody>
      </p:sp>
      <p:pic>
        <p:nvPicPr>
          <p:cNvPr id="5" name="Content Placeholder 4" descr="blog-enzymes-in-pool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95800" y="1417638"/>
            <a:ext cx="4648200" cy="5440362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3387</TotalTime>
  <Words>1371</Words>
  <Application>Microsoft Macintosh PowerPoint</Application>
  <PresentationFormat>On-screen Show (4:3)</PresentationFormat>
  <Paragraphs>178</Paragraphs>
  <Slides>42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The Digestive System</vt:lpstr>
      <vt:lpstr>The Digestive System</vt:lpstr>
      <vt:lpstr>Digestion</vt:lpstr>
      <vt:lpstr>The Digestive System</vt:lpstr>
      <vt:lpstr>Digestion</vt:lpstr>
      <vt:lpstr>Digestion</vt:lpstr>
      <vt:lpstr>Fun Facts</vt:lpstr>
      <vt:lpstr>Fun Facts</vt:lpstr>
      <vt:lpstr>Enzymes in Digestion</vt:lpstr>
      <vt:lpstr>Enzymes in Digestion</vt:lpstr>
      <vt:lpstr>Checkpoint!</vt:lpstr>
      <vt:lpstr>Checkpoint!</vt:lpstr>
      <vt:lpstr>Checkpoint!</vt:lpstr>
      <vt:lpstr>PowerPoint Presentation</vt:lpstr>
      <vt:lpstr>The Mouth</vt:lpstr>
      <vt:lpstr>Esophagus</vt:lpstr>
      <vt:lpstr>Stomach</vt:lpstr>
      <vt:lpstr>Stomach</vt:lpstr>
      <vt:lpstr>PowerPoint Presentation</vt:lpstr>
      <vt:lpstr>Small Intestine</vt:lpstr>
      <vt:lpstr>Small Intestine</vt:lpstr>
      <vt:lpstr>PowerPoint Presentation</vt:lpstr>
      <vt:lpstr>PowerPoint Presentation</vt:lpstr>
      <vt:lpstr>Small Intestine</vt:lpstr>
      <vt:lpstr>Large Intestine</vt:lpstr>
      <vt:lpstr>PowerPoint Presentation</vt:lpstr>
      <vt:lpstr>Liver in Digestion</vt:lpstr>
      <vt:lpstr>Pancreas in Digestion</vt:lpstr>
      <vt:lpstr>Pancreatic Juice</vt:lpstr>
      <vt:lpstr>Nutrition</vt:lpstr>
      <vt:lpstr>Energy Needs</vt:lpstr>
      <vt:lpstr>Caloric Content?</vt:lpstr>
      <vt:lpstr>Checkpoint!</vt:lpstr>
      <vt:lpstr>Checkpoint!</vt:lpstr>
      <vt:lpstr>Checkpoint!</vt:lpstr>
      <vt:lpstr>Proteins</vt:lpstr>
      <vt:lpstr>Carbohydrates</vt:lpstr>
      <vt:lpstr>Carbohydrates</vt:lpstr>
      <vt:lpstr>Fats</vt:lpstr>
      <vt:lpstr>Fats</vt:lpstr>
      <vt:lpstr>Vitamins</vt:lpstr>
      <vt:lpstr>Minerals</vt:lpstr>
    </vt:vector>
  </TitlesOfParts>
  <Company>Old Saybrook Middle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Digestive System</dc:title>
  <dc:creator>Daniel Driscoll</dc:creator>
  <cp:lastModifiedBy>Daniel Driscoll</cp:lastModifiedBy>
  <cp:revision>25</cp:revision>
  <cp:lastPrinted>2013-03-20T13:19:42Z</cp:lastPrinted>
  <dcterms:created xsi:type="dcterms:W3CDTF">2011-03-18T12:50:00Z</dcterms:created>
  <dcterms:modified xsi:type="dcterms:W3CDTF">2013-03-20T18:28:47Z</dcterms:modified>
</cp:coreProperties>
</file>