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.bin" ContentType="audio/unknown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8"/>
  </p:handoutMasterIdLst>
  <p:sldIdLst>
    <p:sldId id="256" r:id="rId2"/>
    <p:sldId id="261" r:id="rId3"/>
    <p:sldId id="257" r:id="rId4"/>
    <p:sldId id="260" r:id="rId5"/>
    <p:sldId id="258" r:id="rId6"/>
    <p:sldId id="259" r:id="rId7"/>
    <p:sldId id="267" r:id="rId8"/>
    <p:sldId id="268" r:id="rId9"/>
    <p:sldId id="262" r:id="rId10"/>
    <p:sldId id="263" r:id="rId11"/>
    <p:sldId id="264" r:id="rId12"/>
    <p:sldId id="265" r:id="rId13"/>
    <p:sldId id="266" r:id="rId14"/>
    <p:sldId id="301" r:id="rId15"/>
    <p:sldId id="269" r:id="rId16"/>
    <p:sldId id="271" r:id="rId17"/>
    <p:sldId id="272" r:id="rId18"/>
    <p:sldId id="270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97" r:id="rId29"/>
    <p:sldId id="282" r:id="rId30"/>
    <p:sldId id="283" r:id="rId31"/>
    <p:sldId id="284" r:id="rId32"/>
    <p:sldId id="285" r:id="rId33"/>
    <p:sldId id="286" r:id="rId34"/>
    <p:sldId id="287" r:id="rId35"/>
    <p:sldId id="289" r:id="rId36"/>
    <p:sldId id="290" r:id="rId37"/>
    <p:sldId id="291" r:id="rId38"/>
    <p:sldId id="296" r:id="rId39"/>
    <p:sldId id="298" r:id="rId40"/>
    <p:sldId id="288" r:id="rId41"/>
    <p:sldId id="292" r:id="rId42"/>
    <p:sldId id="293" r:id="rId43"/>
    <p:sldId id="294" r:id="rId44"/>
    <p:sldId id="295" r:id="rId45"/>
    <p:sldId id="299" r:id="rId46"/>
    <p:sldId id="300" r:id="rId4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5" d="100"/>
          <a:sy n="45" d="100"/>
        </p:scale>
        <p:origin x="-127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handoutMaster" Target="handoutMasters/handoutMaster1.xml"/><Relationship Id="rId4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D7456-78AB-FC42-8286-50477726B4A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186B0-6480-AE43-8795-363A269A7E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336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BF371-5A8E-E34B-B204-D6DDB49A26F6}" type="datetimeFigureOut">
              <a:rPr lang="en-US" smtClean="0"/>
              <a:pPr/>
              <a:t>4/6/15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818E6-F9AF-454E-BBEC-1DF4E5310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4.png"/><Relationship Id="rId1" Type="http://schemas.microsoft.com/office/2007/relationships/media" Target="file://localhost/Volumes/DDRISCOLL/Digestive%20System/Digestion_Begins_in_the_Mouth.mov" TargetMode="External"/><Relationship Id="rId2" Type="http://schemas.openxmlformats.org/officeDocument/2006/relationships/video" Target="file://localhost/Volumes/DDRISCOLL/Digestive%20System/Digestion_Begins_in_the_Mouth.mov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image" Target="../media/image5.png"/><Relationship Id="rId1" Type="http://schemas.microsoft.com/office/2007/relationships/media" Target="file://localhost/Volumes/DDRISCOLL/Digestive%20System/peristalsis.mov" TargetMode="External"/><Relationship Id="rId2" Type="http://schemas.openxmlformats.org/officeDocument/2006/relationships/video" Target="file://localhost/Volumes/DDRISCOLL/Digestive%20System/peristalsis.mov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yucky.discovery.com/noflash/body/yuckystuff/gurgle/js.index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gi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jpeg"/><Relationship Id="rId3" Type="http://schemas.openxmlformats.org/officeDocument/2006/relationships/image" Target="../media/image11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452" y="2130425"/>
            <a:ext cx="7772400" cy="1470025"/>
          </a:xfrm>
        </p:spPr>
        <p:txBody>
          <a:bodyPr/>
          <a:lstStyle/>
          <a:p>
            <a:r>
              <a:rPr lang="en-US" dirty="0" smtClean="0"/>
              <a:t>The Digestive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Enzymes in Digestion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Amylase</a:t>
            </a:r>
            <a:r>
              <a:rPr lang="en-US" dirty="0" smtClean="0"/>
              <a:t>—an enzyme produced by glands near the mouth</a:t>
            </a:r>
          </a:p>
          <a:p>
            <a:pPr lvl="1"/>
            <a:r>
              <a:rPr lang="en-US" dirty="0" smtClean="0"/>
              <a:t>Breaks down complex carbohydrates (pasta, whole grain breads) </a:t>
            </a:r>
            <a:r>
              <a:rPr lang="en-US" smtClean="0"/>
              <a:t>into smaller sugars </a:t>
            </a:r>
            <a:r>
              <a:rPr lang="en-US" dirty="0" smtClean="0"/>
              <a:t>(glucose).</a:t>
            </a:r>
          </a:p>
          <a:p>
            <a:r>
              <a:rPr lang="en-US" b="1" u="sng" dirty="0" smtClean="0"/>
              <a:t>Pepsin</a:t>
            </a:r>
            <a:r>
              <a:rPr lang="en-US" dirty="0" smtClean="0"/>
              <a:t>—an enzyme that is produced in your stomach	</a:t>
            </a:r>
          </a:p>
          <a:p>
            <a:pPr lvl="1"/>
            <a:r>
              <a:rPr lang="en-US" dirty="0" smtClean="0"/>
              <a:t>Helps in the chemical reactions that break down proteins.</a:t>
            </a:r>
          </a:p>
          <a:p>
            <a:r>
              <a:rPr lang="en-US" dirty="0" smtClean="0"/>
              <a:t>Many other enzymes secreted by the </a:t>
            </a:r>
            <a:r>
              <a:rPr lang="en-US" b="1" dirty="0" smtClean="0"/>
              <a:t>pancreas</a:t>
            </a:r>
            <a:r>
              <a:rPr lang="en-US" dirty="0" smtClean="0"/>
              <a:t> that help to break down proteins, </a:t>
            </a:r>
            <a:r>
              <a:rPr lang="en-US" dirty="0" err="1" smtClean="0"/>
              <a:t>carbs</a:t>
            </a:r>
            <a:r>
              <a:rPr lang="en-US" dirty="0" smtClean="0"/>
              <a:t>, and fats.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long is the small intestine?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12 feet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40 feet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10 feet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25 feet</a:t>
            </a:r>
          </a:p>
          <a:p>
            <a:pPr marL="514350" indent="-514350">
              <a:buNone/>
            </a:pPr>
            <a:r>
              <a:rPr lang="en-US" dirty="0" smtClean="0"/>
              <a:t>2.  Name three organs involved in digestion.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 startAt="3"/>
            </a:pPr>
            <a:r>
              <a:rPr lang="en-US" dirty="0" smtClean="0"/>
              <a:t>Chewing a piece of steak is an example of ____________.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Chemical digestion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Mechanical digestion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Absorption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None of the above.</a:t>
            </a:r>
          </a:p>
          <a:p>
            <a:pPr marL="514350" indent="-514350">
              <a:buNone/>
            </a:pPr>
            <a:r>
              <a:rPr lang="en-US" dirty="0" smtClean="0"/>
              <a:t>4.   Chemical digestion includes breaking ________ and using __________ to break down food.</a:t>
            </a:r>
          </a:p>
          <a:p>
            <a:pPr marL="514350" indent="-514350">
              <a:buNone/>
            </a:pPr>
            <a:r>
              <a:rPr lang="en-US" dirty="0" smtClean="0"/>
              <a:t>	A.  chemical bonds, enzymes</a:t>
            </a:r>
          </a:p>
          <a:p>
            <a:pPr marL="514350" indent="-514350">
              <a:buNone/>
            </a:pPr>
            <a:r>
              <a:rPr lang="en-US" dirty="0" smtClean="0"/>
              <a:t>	B.  Food particles, enzymes</a:t>
            </a:r>
          </a:p>
          <a:p>
            <a:pPr marL="514350" indent="-514350">
              <a:buNone/>
            </a:pPr>
            <a:r>
              <a:rPr lang="en-US" dirty="0" smtClean="0"/>
              <a:t>	C.  Glucose, protein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 startAt="5"/>
            </a:pPr>
            <a:r>
              <a:rPr lang="en-US" dirty="0" smtClean="0"/>
              <a:t>Proteins are broken down into _________ before they can be absorbed.</a:t>
            </a:r>
          </a:p>
          <a:p>
            <a:pPr marL="514350" indent="-514350">
              <a:buNone/>
            </a:pPr>
            <a:r>
              <a:rPr lang="en-US" dirty="0" smtClean="0"/>
              <a:t>	A.  Sugars</a:t>
            </a:r>
          </a:p>
          <a:p>
            <a:pPr marL="514350" indent="-514350">
              <a:buNone/>
            </a:pPr>
            <a:r>
              <a:rPr lang="en-US" dirty="0" smtClean="0"/>
              <a:t>	B.  Fatty acids</a:t>
            </a:r>
          </a:p>
          <a:p>
            <a:pPr marL="514350" indent="-514350">
              <a:buNone/>
            </a:pPr>
            <a:r>
              <a:rPr lang="en-US" dirty="0" smtClean="0"/>
              <a:t>	C.  Amino acids</a:t>
            </a:r>
          </a:p>
          <a:p>
            <a:pPr marL="514350" indent="-514350">
              <a:buNone/>
            </a:pPr>
            <a:r>
              <a:rPr lang="en-US" dirty="0" smtClean="0"/>
              <a:t>	D.  Glucose</a:t>
            </a:r>
          </a:p>
          <a:p>
            <a:pPr marL="514350" indent="-514350">
              <a:buAutoNum type="arabicPeriod" startAt="6"/>
            </a:pPr>
            <a:r>
              <a:rPr lang="en-US" dirty="0" smtClean="0"/>
              <a:t>The enzyme produced in the mouth to break down carbohydrates.</a:t>
            </a:r>
          </a:p>
          <a:p>
            <a:pPr marL="514350" indent="-514350">
              <a:buNone/>
            </a:pPr>
            <a:r>
              <a:rPr lang="en-US" dirty="0" smtClean="0"/>
              <a:t>	A.  Pepsin</a:t>
            </a:r>
          </a:p>
          <a:p>
            <a:pPr marL="514350" indent="-514350">
              <a:buNone/>
            </a:pPr>
            <a:r>
              <a:rPr lang="en-US" dirty="0" smtClean="0"/>
              <a:t>	B.  Amylase</a:t>
            </a:r>
          </a:p>
          <a:p>
            <a:pPr marL="514350" indent="-514350">
              <a:buNone/>
            </a:pPr>
            <a:r>
              <a:rPr lang="en-US" dirty="0" smtClean="0"/>
              <a:t>	C.  Lipase</a:t>
            </a:r>
          </a:p>
          <a:p>
            <a:pPr marL="514350" indent="-514350">
              <a:buNone/>
            </a:pPr>
            <a:r>
              <a:rPr lang="en-US" dirty="0" smtClean="0"/>
              <a:t>	D.  </a:t>
            </a:r>
            <a:r>
              <a:rPr lang="en-US" dirty="0" err="1" smtClean="0"/>
              <a:t>Trypsin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38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Digestion_Begins_in_the_Mouth.mov">
            <a:hlinkClick r:id="" action="ppaction://media"/>
          </p:cNvPr>
          <p:cNvPicPr>
            <a:picLocks noGrp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540000" y="2339181"/>
            <a:ext cx="4064000" cy="30480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52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Teeth</a:t>
            </a:r>
            <a:r>
              <a:rPr lang="en-US" dirty="0" smtClean="0"/>
              <a:t>—purpose is to rip, grind, and mash food so it fits down our esophagus</a:t>
            </a:r>
          </a:p>
          <a:p>
            <a:r>
              <a:rPr lang="en-US" b="1" dirty="0" smtClean="0"/>
              <a:t>Tongue</a:t>
            </a:r>
            <a:r>
              <a:rPr lang="en-US" dirty="0" smtClean="0"/>
              <a:t>—pushes food around mouth to make chewing and swallowing easier</a:t>
            </a:r>
          </a:p>
          <a:p>
            <a:r>
              <a:rPr lang="en-US" b="1" dirty="0" smtClean="0"/>
              <a:t>Salivary glands</a:t>
            </a:r>
            <a:r>
              <a:rPr lang="en-US" dirty="0" smtClean="0"/>
              <a:t>—deliver saliva to the mouth.  This fluid contains pancreatic enzymes to start breaking down carbohydrates.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Esophagus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 muscular canal running from the pharynx to the stomach.</a:t>
            </a:r>
          </a:p>
          <a:p>
            <a:r>
              <a:rPr lang="en-US" b="1" u="sng" dirty="0" smtClean="0"/>
              <a:t>Peristalsis</a:t>
            </a:r>
            <a:r>
              <a:rPr lang="en-US" dirty="0" smtClean="0"/>
              <a:t> is the name used to describe the contract and release actions of this muscle to push food down to the stomach.</a:t>
            </a:r>
          </a:p>
          <a:p>
            <a:endParaRPr lang="en-US" b="1" u="sng" dirty="0"/>
          </a:p>
        </p:txBody>
      </p:sp>
      <p:pic>
        <p:nvPicPr>
          <p:cNvPr id="5" name="peristalsis.mov">
            <a:hlinkClick r:id="" action="ppaction://media"/>
          </p:cNvPr>
          <p:cNvPicPr>
            <a:picLocks noGrp="1"/>
          </p:cNvPicPr>
          <p:nvPr>
            <p:ph sz="half" idx="2"/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1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8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Stomach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Muscular “bag” to store, mix, digest, and empty food</a:t>
            </a:r>
          </a:p>
          <a:p>
            <a:r>
              <a:rPr lang="en-US" dirty="0" smtClean="0"/>
              <a:t>Mechanical digestion: peristaltic waves contract throughout the stomach to mix and churn food</a:t>
            </a:r>
          </a:p>
          <a:p>
            <a:r>
              <a:rPr lang="en-US" dirty="0" smtClean="0"/>
              <a:t>Chemical digestion: specialized cells in the walls of the stomach secrete </a:t>
            </a:r>
            <a:r>
              <a:rPr lang="en-US" dirty="0" err="1" smtClean="0"/>
              <a:t>HCl</a:t>
            </a:r>
            <a:endParaRPr lang="en-US" dirty="0" smtClean="0"/>
          </a:p>
          <a:p>
            <a:r>
              <a:rPr lang="en-US" dirty="0" err="1" smtClean="0"/>
              <a:t>HCl</a:t>
            </a:r>
            <a:r>
              <a:rPr lang="en-US" dirty="0" smtClean="0"/>
              <a:t> also helps to destroy bacteria in food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Stomach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Stomach also produces mucus which makes food slippery and protects the stomach</a:t>
            </a:r>
          </a:p>
          <a:p>
            <a:r>
              <a:rPr lang="en-US" dirty="0" smtClean="0"/>
              <a:t>Two sphincters to help keep contents inside stomach</a:t>
            </a:r>
          </a:p>
          <a:p>
            <a:pPr lvl="1"/>
            <a:r>
              <a:rPr lang="en-US" dirty="0" smtClean="0"/>
              <a:t>Esophageal sphincter—top of stomach</a:t>
            </a:r>
          </a:p>
          <a:p>
            <a:pPr lvl="1"/>
            <a:r>
              <a:rPr lang="en-US" dirty="0" smtClean="0"/>
              <a:t>Pyloric sphincter—bottom of stomach</a:t>
            </a:r>
          </a:p>
          <a:p>
            <a:r>
              <a:rPr lang="en-US" dirty="0" smtClean="0"/>
              <a:t>By the time food moves through your stomach, it is turned into a thin, watery liquid called </a:t>
            </a:r>
            <a:r>
              <a:rPr lang="en-US" b="1" u="sng" dirty="0" err="1" smtClean="0"/>
              <a:t>chyme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Digestive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Hungry Anyone?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92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961" y="-65120"/>
            <a:ext cx="8952039" cy="6807761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Intestine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part of small intestine is called </a:t>
            </a:r>
            <a:r>
              <a:rPr lang="en-US" b="1" u="sng" dirty="0" smtClean="0"/>
              <a:t>duodenum</a:t>
            </a:r>
            <a:r>
              <a:rPr lang="en-US" dirty="0" smtClean="0"/>
              <a:t>—most digestion takes place here</a:t>
            </a:r>
          </a:p>
          <a:p>
            <a:r>
              <a:rPr lang="en-US" b="1" u="sng" dirty="0" smtClean="0"/>
              <a:t>Bile from your liver is added into the duodenum</a:t>
            </a:r>
            <a:endParaRPr lang="en-US" dirty="0" smtClean="0"/>
          </a:p>
          <a:p>
            <a:r>
              <a:rPr lang="en-US" dirty="0" smtClean="0"/>
              <a:t>Acid from your stomach makes fat particles float to the top of the </a:t>
            </a:r>
            <a:r>
              <a:rPr lang="en-US" dirty="0" err="1" smtClean="0"/>
              <a:t>chyme</a:t>
            </a:r>
            <a:endParaRPr lang="en-US" dirty="0" smtClean="0"/>
          </a:p>
          <a:p>
            <a:r>
              <a:rPr lang="en-US" dirty="0" smtClean="0"/>
              <a:t>Bile breaks up the large fat particles to help begin digesting the fats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Intestine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Chemical digestion of </a:t>
            </a:r>
            <a:r>
              <a:rPr lang="en-US" dirty="0" err="1" smtClean="0"/>
              <a:t>carbs</a:t>
            </a:r>
            <a:r>
              <a:rPr lang="en-US" dirty="0" smtClean="0"/>
              <a:t>, proteins, and fats occurs when digestive solution from the pancreas is mixed in</a:t>
            </a:r>
          </a:p>
          <a:p>
            <a:r>
              <a:rPr lang="en-US" dirty="0" smtClean="0"/>
              <a:t>The solution contains enzymes and also bicarbonate to help neutralize the stomach acid.</a:t>
            </a:r>
          </a:p>
          <a:p>
            <a:r>
              <a:rPr lang="en-US" dirty="0" smtClean="0"/>
              <a:t>Absorption takes place in the </a:t>
            </a:r>
            <a:r>
              <a:rPr lang="en-US" b="1" u="sng" dirty="0" err="1" smtClean="0"/>
              <a:t>villi</a:t>
            </a:r>
            <a:r>
              <a:rPr lang="en-US" dirty="0" smtClean="0"/>
              <a:t> of the small intestine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vill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74638"/>
            <a:ext cx="8931905" cy="6037262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mall intestine vill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Intestine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Capillaries are within the </a:t>
            </a:r>
            <a:r>
              <a:rPr lang="en-US" dirty="0" err="1" smtClean="0"/>
              <a:t>villi</a:t>
            </a:r>
            <a:r>
              <a:rPr lang="en-US" dirty="0" smtClean="0"/>
              <a:t> of the small intestine</a:t>
            </a:r>
          </a:p>
          <a:p>
            <a:r>
              <a:rPr lang="en-US" dirty="0" smtClean="0"/>
              <a:t>Nutrients (glucose, fructose, </a:t>
            </a:r>
            <a:r>
              <a:rPr lang="en-US" dirty="0" err="1" smtClean="0"/>
              <a:t>galactose</a:t>
            </a:r>
            <a:r>
              <a:rPr lang="en-US" dirty="0" smtClean="0"/>
              <a:t>, amino acids, and fatty acids) move into the blood through </a:t>
            </a:r>
            <a:r>
              <a:rPr lang="en-US" b="1" i="1" dirty="0" smtClean="0"/>
              <a:t>diffusion</a:t>
            </a:r>
          </a:p>
          <a:p>
            <a:r>
              <a:rPr lang="en-US" b="1" dirty="0" smtClean="0"/>
              <a:t>HIGH CONCENTRATION TO LOW CONCENTRATION</a:t>
            </a:r>
            <a:endParaRPr lang="en-US" dirty="0" smtClean="0"/>
          </a:p>
          <a:p>
            <a:r>
              <a:rPr lang="en-US" dirty="0" smtClean="0"/>
              <a:t>The blood transports all the nutrients from the small intestine to the cells of your body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Intestine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job of the large intestine is to absorb water from the undigested mass</a:t>
            </a:r>
          </a:p>
          <a:p>
            <a:r>
              <a:rPr lang="en-US" dirty="0" smtClean="0"/>
              <a:t>This helps to keep our body hydrated</a:t>
            </a:r>
          </a:p>
          <a:p>
            <a:r>
              <a:rPr lang="en-US" dirty="0" smtClean="0"/>
              <a:t>The bacteria in your large intestine feed on undigested material and make vitamin K and two B vitamins</a:t>
            </a:r>
          </a:p>
          <a:p>
            <a:r>
              <a:rPr lang="en-US" dirty="0" smtClean="0"/>
              <a:t>The dried up, undigested mass leaves the body through the rectum and anus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arge intestine1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9359" y="274639"/>
            <a:ext cx="7567894" cy="6237790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Secondary Organs Involved in 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Food does not pass through these organs.  </a:t>
            </a:r>
          </a:p>
          <a:p>
            <a:r>
              <a:rPr lang="en-US" dirty="0" smtClean="0"/>
              <a:t>These organs make substances that help to aid in digestion.</a:t>
            </a:r>
          </a:p>
          <a:p>
            <a:pPr lvl="1"/>
            <a:r>
              <a:rPr lang="en-US" dirty="0" smtClean="0"/>
              <a:t>Liver</a:t>
            </a:r>
          </a:p>
          <a:p>
            <a:pPr lvl="1"/>
            <a:r>
              <a:rPr lang="en-US" dirty="0" smtClean="0"/>
              <a:t>Gall bladder</a:t>
            </a:r>
          </a:p>
          <a:p>
            <a:pPr lvl="1"/>
            <a:r>
              <a:rPr lang="en-US" dirty="0" smtClean="0"/>
              <a:t>Pancreas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7035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Liver in 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liver produces bile which is then stored and made stronger in the gallbladder.</a:t>
            </a:r>
          </a:p>
          <a:p>
            <a:r>
              <a:rPr lang="en-US" dirty="0" smtClean="0"/>
              <a:t>The bile is sent to the duodenum through a duct (common bile duct)</a:t>
            </a:r>
          </a:p>
          <a:p>
            <a:r>
              <a:rPr lang="en-US" dirty="0" smtClean="0"/>
              <a:t>Bile emulsifies fats (separates it into small droplets) so they can mix with water and be acted upon by enzymes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process of breaking down food into small molecules so that they can be absorbed and moved into the blood.</a:t>
            </a:r>
          </a:p>
          <a:p>
            <a:r>
              <a:rPr lang="en-US" dirty="0" smtClean="0"/>
              <a:t>Organs involved:</a:t>
            </a:r>
          </a:p>
          <a:p>
            <a:pPr lvl="1"/>
            <a:r>
              <a:rPr lang="en-US" dirty="0" smtClean="0"/>
              <a:t>Mouth</a:t>
            </a:r>
          </a:p>
          <a:p>
            <a:pPr lvl="1"/>
            <a:r>
              <a:rPr lang="en-US" dirty="0" smtClean="0"/>
              <a:t>Esophagus</a:t>
            </a:r>
          </a:p>
          <a:p>
            <a:pPr lvl="1"/>
            <a:r>
              <a:rPr lang="en-US" dirty="0" smtClean="0"/>
              <a:t>Stomach</a:t>
            </a:r>
          </a:p>
          <a:p>
            <a:pPr lvl="1"/>
            <a:r>
              <a:rPr lang="en-US" dirty="0" smtClean="0"/>
              <a:t>Small and Large Intestine</a:t>
            </a:r>
          </a:p>
          <a:p>
            <a:pPr lvl="1"/>
            <a:r>
              <a:rPr lang="en-US" dirty="0" smtClean="0"/>
              <a:t>Rectum and anus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pi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Pancreas in 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Pancreas produces </a:t>
            </a:r>
            <a:r>
              <a:rPr lang="en-US" b="1" i="1" dirty="0" smtClean="0"/>
              <a:t>pancreatic juice </a:t>
            </a:r>
            <a:r>
              <a:rPr lang="en-US" dirty="0" smtClean="0"/>
              <a:t>which empties into the small intestine through a duct.</a:t>
            </a:r>
          </a:p>
          <a:p>
            <a:r>
              <a:rPr lang="en-US" dirty="0" smtClean="0"/>
              <a:t>The pancreas also produces insulin to help regulate blood glucose levels.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Pancreatic Juice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Contains </a:t>
            </a:r>
            <a:r>
              <a:rPr lang="en-US" b="1" dirty="0" smtClean="0"/>
              <a:t>sodium bicarbonate</a:t>
            </a:r>
            <a:r>
              <a:rPr lang="en-US" dirty="0" smtClean="0"/>
              <a:t>, which neutralizes the acidic material from the stomach.</a:t>
            </a:r>
          </a:p>
          <a:p>
            <a:r>
              <a:rPr lang="en-US" b="1" dirty="0" smtClean="0"/>
              <a:t>Pancreatic amylase </a:t>
            </a:r>
            <a:r>
              <a:rPr lang="en-US" dirty="0" smtClean="0"/>
              <a:t>digests starches (starts in the mouth)</a:t>
            </a:r>
          </a:p>
          <a:p>
            <a:r>
              <a:rPr lang="en-US" b="1" dirty="0" err="1" smtClean="0"/>
              <a:t>Trypsin</a:t>
            </a:r>
            <a:r>
              <a:rPr lang="en-US" dirty="0" smtClean="0"/>
              <a:t> and </a:t>
            </a:r>
            <a:r>
              <a:rPr lang="en-US" b="1" dirty="0" err="1" smtClean="0"/>
              <a:t>Chymotrpsin</a:t>
            </a:r>
            <a:r>
              <a:rPr lang="en-US" dirty="0" smtClean="0"/>
              <a:t> digest proteins—they are specific for certain proteins.</a:t>
            </a:r>
          </a:p>
          <a:p>
            <a:r>
              <a:rPr lang="en-US" b="1" dirty="0" smtClean="0"/>
              <a:t>Lipase</a:t>
            </a:r>
            <a:r>
              <a:rPr lang="en-US" dirty="0" smtClean="0"/>
              <a:t> digests fats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Nutrition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Nutrients</a:t>
            </a:r>
            <a:r>
              <a:rPr lang="en-US" dirty="0" smtClean="0"/>
              <a:t> are substances in foods that provide energy and materials for cell development, growth, and repair.</a:t>
            </a:r>
          </a:p>
          <a:p>
            <a:r>
              <a:rPr lang="en-US" dirty="0" smtClean="0"/>
              <a:t>Look for foods that are </a:t>
            </a:r>
            <a:r>
              <a:rPr lang="en-US" b="1" i="1" dirty="0" smtClean="0"/>
              <a:t>nutrient dense</a:t>
            </a:r>
            <a:r>
              <a:rPr lang="en-US" dirty="0" smtClean="0"/>
              <a:t>—foods that give you the nutrients you need with fewer calories</a:t>
            </a:r>
          </a:p>
          <a:p>
            <a:pPr lvl="1"/>
            <a:r>
              <a:rPr lang="en-US" dirty="0" smtClean="0"/>
              <a:t>Skinless, baked chicken </a:t>
            </a:r>
            <a:r>
              <a:rPr lang="en-US" dirty="0" err="1" smtClean="0"/>
              <a:t>vs</a:t>
            </a:r>
            <a:r>
              <a:rPr lang="en-US" dirty="0" smtClean="0"/>
              <a:t> fried chicken</a:t>
            </a:r>
          </a:p>
          <a:p>
            <a:pPr lvl="1"/>
            <a:r>
              <a:rPr lang="en-US" dirty="0" smtClean="0"/>
              <a:t>Fresh fruit </a:t>
            </a:r>
            <a:r>
              <a:rPr lang="en-US" dirty="0" err="1" smtClean="0"/>
              <a:t>vs</a:t>
            </a:r>
            <a:r>
              <a:rPr lang="en-US" dirty="0" smtClean="0"/>
              <a:t> fruit juice or fruit pastry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Body needs energy for every activity it performs—beating heart, blinking your eyes, breathing, etc.</a:t>
            </a:r>
          </a:p>
          <a:p>
            <a:r>
              <a:rPr lang="en-US" dirty="0" smtClean="0"/>
              <a:t>Energy comes from the food we eat—this energy is measured in </a:t>
            </a:r>
            <a:r>
              <a:rPr lang="en-US" b="1" i="1" dirty="0" smtClean="0"/>
              <a:t>calories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Different foods contain different amounts of calories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Caloric Content?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280 calories, 16 </a:t>
            </a:r>
            <a:r>
              <a:rPr lang="en-US" dirty="0" err="1" smtClean="0"/>
              <a:t>g</a:t>
            </a:r>
            <a:r>
              <a:rPr lang="en-US" dirty="0" smtClean="0"/>
              <a:t> PRO	</a:t>
            </a:r>
            <a:endParaRPr lang="en-US" dirty="0"/>
          </a:p>
        </p:txBody>
      </p:sp>
      <p:pic>
        <p:nvPicPr>
          <p:cNvPr id="9" name="Content Placeholder 8" descr="pizz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174876"/>
            <a:ext cx="4025900" cy="4132002"/>
          </a:xfrm>
        </p:spPr>
      </p:pic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186 calories, 15 </a:t>
            </a:r>
            <a:r>
              <a:rPr lang="en-US" dirty="0" err="1" smtClean="0"/>
              <a:t>g</a:t>
            </a:r>
            <a:r>
              <a:rPr lang="en-US" dirty="0" smtClean="0"/>
              <a:t> PRO</a:t>
            </a:r>
            <a:endParaRPr lang="en-US" dirty="0"/>
          </a:p>
        </p:txBody>
      </p:sp>
      <p:pic>
        <p:nvPicPr>
          <p:cNvPr id="10" name="Content Placeholder 9" descr="tacos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4" y="2174876"/>
            <a:ext cx="4041775" cy="4132002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dirty="0" smtClean="0"/>
              <a:t>The liver produces ____________.</a:t>
            </a:r>
          </a:p>
          <a:p>
            <a:pPr marL="514350" indent="-514350">
              <a:buNone/>
            </a:pPr>
            <a:r>
              <a:rPr lang="en-US" dirty="0" smtClean="0"/>
              <a:t>	A.  Pepsin</a:t>
            </a:r>
          </a:p>
          <a:p>
            <a:pPr marL="514350" indent="-514350">
              <a:buNone/>
            </a:pPr>
            <a:r>
              <a:rPr lang="en-US" dirty="0" smtClean="0"/>
              <a:t>	B.  Pancreatic Juice</a:t>
            </a:r>
          </a:p>
          <a:p>
            <a:pPr marL="514350" indent="-514350">
              <a:buNone/>
            </a:pPr>
            <a:r>
              <a:rPr lang="en-US" dirty="0" smtClean="0"/>
              <a:t>	C.  Bile</a:t>
            </a:r>
          </a:p>
          <a:p>
            <a:pPr marL="514350" indent="-514350">
              <a:buNone/>
            </a:pPr>
            <a:r>
              <a:rPr lang="en-US" dirty="0" smtClean="0"/>
              <a:t>	D.  Kidney stones</a:t>
            </a:r>
          </a:p>
          <a:p>
            <a:pPr marL="514350" indent="-514350">
              <a:buNone/>
            </a:pPr>
            <a:r>
              <a:rPr lang="en-US" dirty="0" smtClean="0"/>
              <a:t>2)  Bile is sent through the ___________ to the _____________.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70" decel="100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770" decel="100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1" dur="77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3) Pancreatic juice contains __________ to help neutralize acids from the stomach.</a:t>
            </a:r>
          </a:p>
          <a:p>
            <a:pPr>
              <a:buNone/>
            </a:pPr>
            <a:r>
              <a:rPr lang="en-US" dirty="0" smtClean="0"/>
              <a:t>4) _________ is an enzyme from the pancreas that digests carbohydrates in the mouth.</a:t>
            </a:r>
          </a:p>
          <a:p>
            <a:pPr>
              <a:buNone/>
            </a:pPr>
            <a:r>
              <a:rPr lang="en-US" dirty="0" smtClean="0"/>
              <a:t>5) This enzyme digests fats.</a:t>
            </a:r>
          </a:p>
          <a:p>
            <a:pPr>
              <a:buNone/>
            </a:pPr>
            <a:r>
              <a:rPr lang="en-US" dirty="0" smtClean="0"/>
              <a:t>6) What is the job of bile?  Where is it produced?  Where is it stored?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7) What other function does the pancreas serve besides secreting pancreatic juice into the small intestine?</a:t>
            </a:r>
          </a:p>
          <a:p>
            <a:pPr>
              <a:buNone/>
            </a:pPr>
            <a:r>
              <a:rPr lang="en-US" dirty="0" smtClean="0"/>
              <a:t>8) What are the two functions (jobs) of the large intestine?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Checkpoint!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9) Proteins are made up of subunits called ___________.</a:t>
            </a:r>
          </a:p>
          <a:p>
            <a:pPr>
              <a:buNone/>
            </a:pPr>
            <a:r>
              <a:rPr lang="en-US" dirty="0" smtClean="0"/>
              <a:t>10) There are _________ of these subunits in the human body.  __________ of which are essential (meaning they need to come from the diet)</a:t>
            </a:r>
          </a:p>
          <a:p>
            <a:pPr>
              <a:buNone/>
            </a:pPr>
            <a:r>
              <a:rPr lang="en-US" dirty="0" smtClean="0"/>
              <a:t>11) What does nutrient dense mean?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Nutrients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Proteins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Carbohydrates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Vitamins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Minerals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507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Digestive System</a:t>
            </a:r>
            <a:endParaRPr lang="en-US" dirty="0"/>
          </a:p>
        </p:txBody>
      </p:sp>
      <p:pic>
        <p:nvPicPr>
          <p:cNvPr id="6" name="Content Placeholder 5" descr="gi-tract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185333"/>
            <a:ext cx="9144000" cy="5489223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Proteins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molecules that contain carbon, hydrogen, oxygen, and nitrogen.</a:t>
            </a:r>
          </a:p>
          <a:p>
            <a:r>
              <a:rPr lang="en-US" dirty="0" smtClean="0"/>
              <a:t>Made up of a number of small units, called </a:t>
            </a:r>
            <a:r>
              <a:rPr lang="en-US" b="1" dirty="0" smtClean="0"/>
              <a:t>amino acids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Body contains 20 amino acids—9 of which are </a:t>
            </a:r>
            <a:r>
              <a:rPr lang="en-US" b="1" i="1" dirty="0" smtClean="0"/>
              <a:t>essential</a:t>
            </a:r>
            <a:r>
              <a:rPr lang="en-US" dirty="0" smtClean="0"/>
              <a:t> because our bodies can’t make them.</a:t>
            </a:r>
          </a:p>
          <a:p>
            <a:r>
              <a:rPr lang="en-US" dirty="0" smtClean="0"/>
              <a:t>We must get these from our diets.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Carbohydrates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source of energy for our bodies.</a:t>
            </a:r>
          </a:p>
          <a:p>
            <a:r>
              <a:rPr lang="en-US" dirty="0" smtClean="0"/>
              <a:t>Made of carbon, hydrogen, and oxygen atoms.</a:t>
            </a:r>
          </a:p>
          <a:p>
            <a:r>
              <a:rPr lang="en-US" dirty="0" smtClean="0"/>
              <a:t>Energy holds these atoms together, so when they are broken down, the energy is released for our body to use.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Carbohydrates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Simple carbohydrates—sugar, fruits, honey and milk</a:t>
            </a:r>
          </a:p>
          <a:p>
            <a:r>
              <a:rPr lang="en-US" dirty="0" smtClean="0"/>
              <a:t>Complex carbohydrates</a:t>
            </a:r>
          </a:p>
          <a:p>
            <a:pPr lvl="1"/>
            <a:r>
              <a:rPr lang="en-US" dirty="0" smtClean="0"/>
              <a:t>Starch—potatoes, pasta</a:t>
            </a:r>
          </a:p>
          <a:p>
            <a:pPr lvl="1"/>
            <a:r>
              <a:rPr lang="en-US" dirty="0" smtClean="0"/>
              <a:t>Fiber—found in the cell walls of plants—whole grain breads, cereals, beans, fruits and vegetables all are good sources of fiber.</a:t>
            </a:r>
          </a:p>
          <a:p>
            <a:r>
              <a:rPr lang="en-US" i="1" dirty="0" smtClean="0"/>
              <a:t>What does our body want to break carbohydrates into so we can use it for making energy?</a:t>
            </a:r>
          </a:p>
          <a:p>
            <a:pPr lvl="1"/>
            <a:r>
              <a:rPr lang="en-US" i="1" dirty="0" smtClean="0"/>
              <a:t>GLUCOSE!!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Also called, lipids, are necessary because they provide energy and help to store vitamins.</a:t>
            </a:r>
          </a:p>
          <a:p>
            <a:r>
              <a:rPr lang="en-US" dirty="0" smtClean="0"/>
              <a:t>Fat also cushions your internal organs.</a:t>
            </a:r>
          </a:p>
          <a:p>
            <a:r>
              <a:rPr lang="en-US" dirty="0" smtClean="0"/>
              <a:t>Excess energy from foods you eat is converted to fat and stored for later use.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Unsaturated fats (the “good” fat) —found in vegetable oils</a:t>
            </a:r>
          </a:p>
          <a:p>
            <a:pPr lvl="1"/>
            <a:r>
              <a:rPr lang="en-US" dirty="0" smtClean="0"/>
              <a:t>Polyunsaturated</a:t>
            </a:r>
          </a:p>
          <a:p>
            <a:pPr lvl="1"/>
            <a:r>
              <a:rPr lang="en-US" dirty="0" smtClean="0"/>
              <a:t>Monounsaturated</a:t>
            </a:r>
          </a:p>
          <a:p>
            <a:r>
              <a:rPr lang="en-US" dirty="0" smtClean="0"/>
              <a:t>Saturated fats—found in meats, butter, fried foods, etc.</a:t>
            </a:r>
          </a:p>
          <a:p>
            <a:pPr lvl="1"/>
            <a:r>
              <a:rPr lang="en-US" dirty="0" smtClean="0"/>
              <a:t>Saturated fats raise the cholesterol levels in your blood.  This can cause deposits on the arterial walls, causing heart disease and strokes.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Fat</a:t>
            </a:r>
            <a:r>
              <a:rPr lang="en-US" smtClean="0"/>
              <a:t>-soluble</a:t>
            </a:r>
            <a:r>
              <a:rPr lang="en-US" dirty="0" smtClean="0"/>
              <a:t>: Vitamins A, D, E, K, and “F”</a:t>
            </a:r>
          </a:p>
          <a:p>
            <a:r>
              <a:rPr lang="en-US" dirty="0" smtClean="0"/>
              <a:t>Water-soluble: Vitamins B(B1, B2, B3, B5, B6, B7, B9, B12) and Vitamin C (citrus fruits)</a:t>
            </a:r>
          </a:p>
          <a:p>
            <a:r>
              <a:rPr lang="en-US" dirty="0"/>
              <a:t>http://</a:t>
            </a:r>
            <a:r>
              <a:rPr lang="en-US" dirty="0" err="1"/>
              <a:t>www.ext.colostate.edu</a:t>
            </a:r>
            <a:r>
              <a:rPr lang="en-US" dirty="0"/>
              <a:t>/pubs/</a:t>
            </a:r>
            <a:r>
              <a:rPr lang="en-US" dirty="0" err="1"/>
              <a:t>foodnut</a:t>
            </a:r>
            <a:r>
              <a:rPr lang="en-US" dirty="0"/>
              <a:t>/09312.html</a:t>
            </a:r>
          </a:p>
        </p:txBody>
      </p:sp>
    </p:spTree>
    <p:extLst>
      <p:ext uri="{BB962C8B-B14F-4D97-AF65-F5344CB8AC3E}">
        <p14:creationId xmlns:p14="http://schemas.microsoft.com/office/powerpoint/2010/main" val="33309035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7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types of digestion: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Mechanical digestion</a:t>
            </a:r>
            <a:r>
              <a:rPr lang="en-US" dirty="0" smtClean="0"/>
              <a:t>—the food is broken down by chewing, mixing, and churning.  There is no breaking of any chemical bonds!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Chemical Digestion</a:t>
            </a:r>
            <a:r>
              <a:rPr lang="en-US" dirty="0" smtClean="0"/>
              <a:t>—involves breaking chemical bonds using enzymes to make the food particles smaller.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“Goals” of chemical digestion:</a:t>
            </a:r>
          </a:p>
          <a:p>
            <a:pPr lvl="1"/>
            <a:r>
              <a:rPr lang="en-US" dirty="0" err="1" smtClean="0"/>
              <a:t>Carbohydrates</a:t>
            </a: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err="1" smtClean="0"/>
              <a:t>monosaccarides</a:t>
            </a:r>
            <a:r>
              <a:rPr lang="en-US" dirty="0" smtClean="0"/>
              <a:t> (glucose)</a:t>
            </a:r>
          </a:p>
          <a:p>
            <a:pPr lvl="1"/>
            <a:r>
              <a:rPr lang="en-US" dirty="0" err="1" smtClean="0"/>
              <a:t>Protein</a:t>
            </a: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err="1" smtClean="0"/>
              <a:t>amino</a:t>
            </a:r>
            <a:r>
              <a:rPr lang="en-US" dirty="0" smtClean="0"/>
              <a:t> acids</a:t>
            </a:r>
          </a:p>
          <a:p>
            <a:pPr lvl="1"/>
            <a:r>
              <a:rPr lang="en-US" dirty="0" err="1" smtClean="0"/>
              <a:t>Fat</a:t>
            </a: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err="1" smtClean="0"/>
              <a:t>fatty</a:t>
            </a:r>
            <a:r>
              <a:rPr lang="en-US" dirty="0" smtClean="0"/>
              <a:t> acids</a:t>
            </a:r>
          </a:p>
          <a:p>
            <a:r>
              <a:rPr lang="en-US" b="1" u="sng" dirty="0" smtClean="0"/>
              <a:t>Absorption</a:t>
            </a:r>
            <a:r>
              <a:rPr lang="en-US" dirty="0" smtClean="0"/>
              <a:t>—the moving of nutrients (glucose, amino acids, fatty acids) from the gut into the blood</a:t>
            </a:r>
            <a:endParaRPr lang="en-US" b="1" u="sng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Chewing food takes from 5-30 seconds</a:t>
            </a:r>
          </a:p>
          <a:p>
            <a:r>
              <a:rPr lang="en-US" dirty="0" smtClean="0"/>
              <a:t>Swallowing takes about 10 seconds</a:t>
            </a:r>
          </a:p>
          <a:p>
            <a:r>
              <a:rPr lang="en-US" dirty="0" smtClean="0"/>
              <a:t>Food sloshing in the stomach can last 3-4 hours</a:t>
            </a:r>
          </a:p>
          <a:p>
            <a:r>
              <a:rPr lang="en-US" dirty="0" smtClean="0"/>
              <a:t>It takes 3 hours for food to move through the intestine</a:t>
            </a:r>
          </a:p>
          <a:p>
            <a:r>
              <a:rPr lang="en-US" dirty="0" smtClean="0"/>
              <a:t>Food drying up and hanging out in the large intestine can last 18 hours to 2 days!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Americans eat about 700 million pounds of peanut butter.</a:t>
            </a:r>
          </a:p>
          <a:p>
            <a:r>
              <a:rPr lang="en-US" dirty="0" smtClean="0"/>
              <a:t>Americans eat over 2 billion pounds of chocolate a year.</a:t>
            </a:r>
          </a:p>
          <a:p>
            <a:r>
              <a:rPr lang="en-US" dirty="0" smtClean="0"/>
              <a:t>In your lifetime, your digestive system may handle about 50 tons of food!!	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Enzymes in Digestion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Chemical digestion happens because of enzymes</a:t>
            </a:r>
          </a:p>
          <a:p>
            <a:r>
              <a:rPr lang="en-US" b="1" u="sng" dirty="0" smtClean="0"/>
              <a:t>Enzyme</a:t>
            </a:r>
            <a:r>
              <a:rPr lang="en-US" dirty="0" smtClean="0"/>
              <a:t>—a type of protein that speeds up the rate of a chemical reaction in your body.</a:t>
            </a:r>
          </a:p>
          <a:p>
            <a:endParaRPr lang="en-US" b="1" u="sng" dirty="0"/>
          </a:p>
        </p:txBody>
      </p:sp>
      <p:pic>
        <p:nvPicPr>
          <p:cNvPr id="5" name="Content Placeholder 4" descr="blog-enzymes-in-pool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95800" y="1417638"/>
            <a:ext cx="4648200" cy="5440362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4726</TotalTime>
  <Words>1518</Words>
  <Application>Microsoft Macintosh PowerPoint</Application>
  <PresentationFormat>On-screen Show (4:3)</PresentationFormat>
  <Paragraphs>193</Paragraphs>
  <Slides>46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The Digestive System</vt:lpstr>
      <vt:lpstr>The Digestive System</vt:lpstr>
      <vt:lpstr>Digestion</vt:lpstr>
      <vt:lpstr>The Digestive System</vt:lpstr>
      <vt:lpstr>Digestion</vt:lpstr>
      <vt:lpstr>Digestion</vt:lpstr>
      <vt:lpstr>Fun Facts</vt:lpstr>
      <vt:lpstr>Fun Facts</vt:lpstr>
      <vt:lpstr>Enzymes in Digestion</vt:lpstr>
      <vt:lpstr>Enzymes in Digestion</vt:lpstr>
      <vt:lpstr>Checkpoint!</vt:lpstr>
      <vt:lpstr>Checkpoint!</vt:lpstr>
      <vt:lpstr>Checkpoint!</vt:lpstr>
      <vt:lpstr>PowerPoint Presentation</vt:lpstr>
      <vt:lpstr>PowerPoint Presentation</vt:lpstr>
      <vt:lpstr>The Mouth</vt:lpstr>
      <vt:lpstr>Esophagus</vt:lpstr>
      <vt:lpstr>Stomach</vt:lpstr>
      <vt:lpstr>Stomach</vt:lpstr>
      <vt:lpstr>PowerPoint Presentation</vt:lpstr>
      <vt:lpstr>Small Intestine</vt:lpstr>
      <vt:lpstr>Small Intestine</vt:lpstr>
      <vt:lpstr>PowerPoint Presentation</vt:lpstr>
      <vt:lpstr>PowerPoint Presentation</vt:lpstr>
      <vt:lpstr>Small Intestine</vt:lpstr>
      <vt:lpstr>Large Intestine</vt:lpstr>
      <vt:lpstr>PowerPoint Presentation</vt:lpstr>
      <vt:lpstr>Secondary Organs Involved in Digestion</vt:lpstr>
      <vt:lpstr>Liver in Digestion</vt:lpstr>
      <vt:lpstr>Pancreas in Digestion</vt:lpstr>
      <vt:lpstr>Pancreatic Juice</vt:lpstr>
      <vt:lpstr>Nutrition</vt:lpstr>
      <vt:lpstr>Energy Needs</vt:lpstr>
      <vt:lpstr>Caloric Content?</vt:lpstr>
      <vt:lpstr>Checkpoint!</vt:lpstr>
      <vt:lpstr>Checkpoint!</vt:lpstr>
      <vt:lpstr>Checkpoint!</vt:lpstr>
      <vt:lpstr>Checkpoint!</vt:lpstr>
      <vt:lpstr>Essential Nutrients </vt:lpstr>
      <vt:lpstr>Proteins</vt:lpstr>
      <vt:lpstr>Carbohydrates</vt:lpstr>
      <vt:lpstr>Carbohydrates</vt:lpstr>
      <vt:lpstr>Fats</vt:lpstr>
      <vt:lpstr>Fats</vt:lpstr>
      <vt:lpstr>Vitamins</vt:lpstr>
      <vt:lpstr>Minerals</vt:lpstr>
    </vt:vector>
  </TitlesOfParts>
  <Company>Old Saybrook Middle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Digestive System</dc:title>
  <dc:creator>Daniel Driscoll</dc:creator>
  <cp:lastModifiedBy>Microsoft Office User</cp:lastModifiedBy>
  <cp:revision>26</cp:revision>
  <cp:lastPrinted>2014-03-26T15:58:22Z</cp:lastPrinted>
  <dcterms:created xsi:type="dcterms:W3CDTF">2011-03-21T12:51:17Z</dcterms:created>
  <dcterms:modified xsi:type="dcterms:W3CDTF">2015-04-06T18:44:28Z</dcterms:modified>
</cp:coreProperties>
</file>