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45"/>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45" d="100"/>
          <a:sy n="45" d="100"/>
        </p:scale>
        <p:origin x="-127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printerSettings" Target="printerSettings/printerSettings1.bin"/><Relationship Id="rId47" Type="http://schemas.openxmlformats.org/officeDocument/2006/relationships/presProps" Target="presProps.xml"/><Relationship Id="rId48" Type="http://schemas.openxmlformats.org/officeDocument/2006/relationships/viewProps" Target="viewProps.xml"/><Relationship Id="rId49" Type="http://schemas.openxmlformats.org/officeDocument/2006/relationships/theme" Target="theme/theme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BF0561B-CA00-CD47-BBC8-C089A02C2AA6}" type="datetimeFigureOut">
              <a:rPr lang="en-US" smtClean="0"/>
              <a:t>2/4/15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B535988-7BD8-B641-A6DD-294CE586091C}" type="slidenum">
              <a:rPr lang="en-US" smtClean="0"/>
              <a:t>‹#›</a:t>
            </a:fld>
            <a:endParaRPr lang="en-US"/>
          </a:p>
        </p:txBody>
      </p:sp>
    </p:spTree>
    <p:extLst>
      <p:ext uri="{BB962C8B-B14F-4D97-AF65-F5344CB8AC3E}">
        <p14:creationId xmlns:p14="http://schemas.microsoft.com/office/powerpoint/2010/main" val="428654936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0AE1096-82F9-9240-BEC4-982E7725FC69}" type="datetimeFigureOut">
              <a:rPr lang="en-US" smtClean="0"/>
              <a:t>2/4/15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A73305-C0B2-A44C-BE63-42330FA652E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AE1096-82F9-9240-BEC4-982E7725FC69}" type="datetimeFigureOut">
              <a:rPr lang="en-US" smtClean="0"/>
              <a:t>2/4/15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A73305-C0B2-A44C-BE63-42330FA652E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AE1096-82F9-9240-BEC4-982E7725FC69}" type="datetimeFigureOut">
              <a:rPr lang="en-US" smtClean="0"/>
              <a:t>2/4/15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A73305-C0B2-A44C-BE63-42330FA652E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AE1096-82F9-9240-BEC4-982E7725FC69}" type="datetimeFigureOut">
              <a:rPr lang="en-US" smtClean="0"/>
              <a:t>2/4/15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A73305-C0B2-A44C-BE63-42330FA652E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AE1096-82F9-9240-BEC4-982E7725FC69}" type="datetimeFigureOut">
              <a:rPr lang="en-US" smtClean="0"/>
              <a:t>2/4/15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A73305-C0B2-A44C-BE63-42330FA652E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0AE1096-82F9-9240-BEC4-982E7725FC69}" type="datetimeFigureOut">
              <a:rPr lang="en-US" smtClean="0"/>
              <a:t>2/4/15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A73305-C0B2-A44C-BE63-42330FA652E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0AE1096-82F9-9240-BEC4-982E7725FC69}" type="datetimeFigureOut">
              <a:rPr lang="en-US" smtClean="0"/>
              <a:t>2/4/15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A73305-C0B2-A44C-BE63-42330FA652E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0AE1096-82F9-9240-BEC4-982E7725FC69}" type="datetimeFigureOut">
              <a:rPr lang="en-US" smtClean="0"/>
              <a:t>2/4/15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A73305-C0B2-A44C-BE63-42330FA652E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AE1096-82F9-9240-BEC4-982E7725FC69}" type="datetimeFigureOut">
              <a:rPr lang="en-US" smtClean="0"/>
              <a:t>2/4/15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A73305-C0B2-A44C-BE63-42330FA652E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AE1096-82F9-9240-BEC4-982E7725FC69}" type="datetimeFigureOut">
              <a:rPr lang="en-US" smtClean="0"/>
              <a:t>2/4/15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A73305-C0B2-A44C-BE63-42330FA652E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AE1096-82F9-9240-BEC4-982E7725FC69}" type="datetimeFigureOut">
              <a:rPr lang="en-US" smtClean="0"/>
              <a:t>2/4/15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A73305-C0B2-A44C-BE63-42330FA652E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6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AE1096-82F9-9240-BEC4-982E7725FC69}" type="datetimeFigureOut">
              <a:rPr lang="en-US" smtClean="0"/>
              <a:t>2/4/15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A73305-C0B2-A44C-BE63-42330FA652E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9.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jpe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jpe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jpeg"/><Relationship Id="rId3"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Circulatory System</a:t>
            </a:r>
            <a:endParaRPr lang="en-US" dirty="0"/>
          </a:p>
        </p:txBody>
      </p:sp>
      <p:pic>
        <p:nvPicPr>
          <p:cNvPr id="5" name="Content Placeholder 4" descr="heart diagram.jpg"/>
          <p:cNvPicPr>
            <a:picLocks noGrp="1" noChangeAspect="1"/>
          </p:cNvPicPr>
          <p:nvPr>
            <p:ph idx="1"/>
          </p:nvPr>
        </p:nvPicPr>
        <p:blipFill>
          <a:blip r:embed="rId2"/>
          <a:stretch>
            <a:fillRect/>
          </a:stretch>
        </p:blipFill>
        <p:spPr>
          <a:xfrm>
            <a:off x="867354" y="1600199"/>
            <a:ext cx="7140179" cy="4957387"/>
          </a:xfrm>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smtClean="0"/>
              <a:t>Checkpoint!</a:t>
            </a:r>
            <a:endParaRPr lang="en-US" dirty="0"/>
          </a:p>
        </p:txBody>
      </p:sp>
      <p:sp>
        <p:nvSpPr>
          <p:cNvPr id="6" name="Content Placeholder 5"/>
          <p:cNvSpPr>
            <a:spLocks noGrp="1"/>
          </p:cNvSpPr>
          <p:nvPr>
            <p:ph idx="1"/>
          </p:nvPr>
        </p:nvSpPr>
        <p:spPr/>
        <p:txBody>
          <a:bodyPr/>
          <a:lstStyle/>
          <a:p>
            <a:r>
              <a:rPr lang="en-US" dirty="0" smtClean="0"/>
              <a:t>Explain why the contraction of the left ventricle must be stronger than the contraction of the right ventricle.</a:t>
            </a:r>
          </a:p>
          <a:p>
            <a:r>
              <a:rPr lang="en-US" dirty="0" smtClean="0"/>
              <a:t>The ___________ sends out signals that make the heart muscle contract.</a:t>
            </a:r>
          </a:p>
          <a:p>
            <a:r>
              <a:rPr lang="en-US" dirty="0" smtClean="0"/>
              <a:t>The __________ is the tissue that separates the left and right sides of the heart.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the heart works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A heartbeat sounds like “</a:t>
            </a:r>
            <a:r>
              <a:rPr lang="en-US" dirty="0" err="1" smtClean="0"/>
              <a:t>lub</a:t>
            </a:r>
            <a:r>
              <a:rPr lang="en-US" dirty="0" smtClean="0"/>
              <a:t>-dup”.</a:t>
            </a:r>
          </a:p>
          <a:p>
            <a:r>
              <a:rPr lang="en-US" dirty="0" smtClean="0"/>
              <a:t>First, the heart muscle relaxes, and the atria fill with blood.  </a:t>
            </a:r>
          </a:p>
          <a:p>
            <a:r>
              <a:rPr lang="en-US" dirty="0" smtClean="0"/>
              <a:t>Next, the atria contract, squeezing blood through valves.</a:t>
            </a:r>
          </a:p>
          <a:p>
            <a:r>
              <a:rPr lang="en-US" dirty="0" smtClean="0"/>
              <a:t>Then the blood moves into the ventricles.</a:t>
            </a:r>
          </a:p>
          <a:p>
            <a:r>
              <a:rPr lang="en-US" dirty="0" smtClean="0"/>
              <a:t>The ventricles contract.  This contraction closes the AV valves, making the “</a:t>
            </a:r>
            <a:r>
              <a:rPr lang="en-US" dirty="0" err="1" smtClean="0"/>
              <a:t>lub</a:t>
            </a:r>
            <a:r>
              <a:rPr lang="en-US" dirty="0" smtClean="0"/>
              <a:t>” sound and squeezing blood into large blood vessels.</a:t>
            </a:r>
          </a:p>
          <a:p>
            <a:r>
              <a:rPr lang="en-US" dirty="0" smtClean="0"/>
              <a:t>Finally, the valves between the ventricles and blood vessels snap shut, making the “dub” sound.</a:t>
            </a:r>
          </a:p>
          <a:p>
            <a:r>
              <a:rPr lang="en-US" dirty="0" smtClean="0"/>
              <a:t>All this happens in less than one second!</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Number the steps…</a:t>
            </a:r>
            <a:endParaRPr lang="en-US" dirty="0"/>
          </a:p>
        </p:txBody>
      </p:sp>
      <p:sp>
        <p:nvSpPr>
          <p:cNvPr id="3" name="Content Placeholder 2"/>
          <p:cNvSpPr>
            <a:spLocks noGrp="1"/>
          </p:cNvSpPr>
          <p:nvPr>
            <p:ph idx="1"/>
          </p:nvPr>
        </p:nvSpPr>
        <p:spPr/>
        <p:txBody>
          <a:bodyPr/>
          <a:lstStyle/>
          <a:p>
            <a:r>
              <a:rPr lang="en-US" dirty="0" smtClean="0"/>
              <a:t>1.</a:t>
            </a:r>
          </a:p>
          <a:p>
            <a:r>
              <a:rPr lang="en-US" dirty="0" smtClean="0"/>
              <a:t>2.</a:t>
            </a:r>
          </a:p>
          <a:p>
            <a:r>
              <a:rPr lang="en-US" dirty="0" smtClean="0"/>
              <a:t>3.</a:t>
            </a:r>
          </a:p>
          <a:p>
            <a:r>
              <a:rPr lang="en-US" dirty="0" smtClean="0"/>
              <a:t>4.</a:t>
            </a:r>
          </a:p>
          <a:p>
            <a:r>
              <a:rPr lang="en-US" dirty="0" smtClean="0"/>
              <a:t>5.</a:t>
            </a:r>
          </a:p>
          <a:p>
            <a:r>
              <a:rPr lang="en-US" dirty="0" smtClean="0"/>
              <a:t>6.</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Pulmonary Circulation</a:t>
            </a:r>
            <a:endParaRPr lang="en-US" dirty="0"/>
          </a:p>
        </p:txBody>
      </p:sp>
      <p:sp>
        <p:nvSpPr>
          <p:cNvPr id="3" name="Content Placeholder 2"/>
          <p:cNvSpPr>
            <a:spLocks noGrp="1"/>
          </p:cNvSpPr>
          <p:nvPr>
            <p:ph idx="1"/>
          </p:nvPr>
        </p:nvSpPr>
        <p:spPr/>
        <p:txBody>
          <a:bodyPr/>
          <a:lstStyle/>
          <a:p>
            <a:r>
              <a:rPr lang="en-US" dirty="0" smtClean="0"/>
              <a:t>In the first loop, blood travels from the heart to the _________ and then back to the heart.</a:t>
            </a:r>
          </a:p>
          <a:p>
            <a:r>
              <a:rPr lang="en-US" dirty="0" smtClean="0"/>
              <a:t>This loop is very important because de-oxygenated blood is returned to the _______ to pick up oxygen.</a:t>
            </a:r>
          </a:p>
          <a:p>
            <a:r>
              <a:rPr lang="en-US" dirty="0" smtClean="0"/>
              <a:t>This happens at the _________ in the lungs and oxygen is picked up by red blood cells because of the molecule </a:t>
            </a:r>
            <a:r>
              <a:rPr lang="en-US" b="1" i="1" dirty="0" smtClean="0"/>
              <a:t>______________</a:t>
            </a:r>
            <a:r>
              <a:rPr lang="en-US"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pulmonary2.jpg"/>
          <p:cNvPicPr>
            <a:picLocks noGrp="1" noChangeAspect="1"/>
          </p:cNvPicPr>
          <p:nvPr>
            <p:ph idx="1"/>
          </p:nvPr>
        </p:nvPicPr>
        <p:blipFill>
          <a:blip r:embed="rId2"/>
          <a:srcRect l="-18099" r="-18099"/>
          <a:stretch>
            <a:fillRect/>
          </a:stretch>
        </p:blipFill>
        <p:spPr>
          <a:xfrm>
            <a:off x="457200" y="619582"/>
            <a:ext cx="8229600" cy="5506581"/>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Systemic Circulation</a:t>
            </a:r>
            <a:endParaRPr lang="en-US" dirty="0"/>
          </a:p>
        </p:txBody>
      </p:sp>
      <p:sp>
        <p:nvSpPr>
          <p:cNvPr id="3" name="Content Placeholder 2"/>
          <p:cNvSpPr>
            <a:spLocks noGrp="1"/>
          </p:cNvSpPr>
          <p:nvPr>
            <p:ph idx="1"/>
          </p:nvPr>
        </p:nvSpPr>
        <p:spPr/>
        <p:txBody>
          <a:bodyPr>
            <a:normAutofit lnSpcReduction="10000"/>
          </a:bodyPr>
          <a:lstStyle/>
          <a:p>
            <a:r>
              <a:rPr lang="en-US" dirty="0" smtClean="0"/>
              <a:t>The second loop, blood travels from the heart throughout the ______ and then back to the heart.</a:t>
            </a:r>
          </a:p>
          <a:p>
            <a:r>
              <a:rPr lang="en-US" dirty="0" smtClean="0"/>
              <a:t>During this type of circulation, oxygenated blood is pumped to all the cells of the body.</a:t>
            </a:r>
          </a:p>
          <a:p>
            <a:r>
              <a:rPr lang="en-US" dirty="0" smtClean="0"/>
              <a:t>This is important because the cells need the ___________ to combine with ___________ in a process called </a:t>
            </a:r>
            <a:r>
              <a:rPr lang="en-US" b="1" i="1" dirty="0" smtClean="0"/>
              <a:t>respiration</a:t>
            </a:r>
            <a:r>
              <a:rPr lang="en-US" dirty="0" smtClean="0"/>
              <a:t> in order to make ATP (</a:t>
            </a:r>
            <a:r>
              <a:rPr lang="en-US" b="1" dirty="0" smtClean="0"/>
              <a:t>_________!!).</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systemic circulation.jpg"/>
          <p:cNvPicPr>
            <a:picLocks noGrp="1" noChangeAspect="1"/>
          </p:cNvPicPr>
          <p:nvPr>
            <p:ph idx="1"/>
          </p:nvPr>
        </p:nvPicPr>
        <p:blipFill>
          <a:blip r:embed="rId2"/>
          <a:srcRect l="-85385" r="-85385"/>
          <a:stretch>
            <a:fillRect/>
          </a:stretch>
        </p:blipFill>
        <p:spPr>
          <a:xfrm>
            <a:off x="457200" y="274638"/>
            <a:ext cx="8229600" cy="5851525"/>
          </a:xfr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Coronary Circulation</a:t>
            </a:r>
            <a:endParaRPr lang="en-US" dirty="0"/>
          </a:p>
        </p:txBody>
      </p:sp>
      <p:sp>
        <p:nvSpPr>
          <p:cNvPr id="3" name="Content Placeholder 2"/>
          <p:cNvSpPr>
            <a:spLocks noGrp="1"/>
          </p:cNvSpPr>
          <p:nvPr>
            <p:ph idx="1"/>
          </p:nvPr>
        </p:nvSpPr>
        <p:spPr/>
        <p:txBody>
          <a:bodyPr/>
          <a:lstStyle/>
          <a:p>
            <a:r>
              <a:rPr lang="en-US" dirty="0" smtClean="0"/>
              <a:t>Your heart is a muscle that needs energy to keep working.</a:t>
            </a:r>
          </a:p>
          <a:p>
            <a:r>
              <a:rPr lang="en-US" dirty="0" smtClean="0"/>
              <a:t>Your heart has its own blood supply to bring the oxygen and glucose it needs for the cardiac (heart) cells to make ATP.</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oronary circulation.jpg"/>
          <p:cNvPicPr>
            <a:picLocks noGrp="1" noChangeAspect="1"/>
          </p:cNvPicPr>
          <p:nvPr>
            <p:ph idx="1"/>
          </p:nvPr>
        </p:nvPicPr>
        <p:blipFill>
          <a:blip r:embed="rId2"/>
          <a:srcRect l="-23460" r="-23460"/>
          <a:stretch>
            <a:fillRect/>
          </a:stretch>
        </p:blipFill>
        <p:spPr>
          <a:xfrm>
            <a:off x="457200" y="274638"/>
            <a:ext cx="8229600" cy="5851525"/>
          </a:xfr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Blood vessels</a:t>
            </a:r>
            <a:endParaRPr lang="en-US" dirty="0"/>
          </a:p>
        </p:txBody>
      </p:sp>
      <p:sp>
        <p:nvSpPr>
          <p:cNvPr id="3" name="Content Placeholder 2"/>
          <p:cNvSpPr>
            <a:spLocks noGrp="1"/>
          </p:cNvSpPr>
          <p:nvPr>
            <p:ph idx="1"/>
          </p:nvPr>
        </p:nvSpPr>
        <p:spPr/>
        <p:txBody>
          <a:bodyPr>
            <a:normAutofit fontScale="92500" lnSpcReduction="10000"/>
          </a:bodyPr>
          <a:lstStyle/>
          <a:p>
            <a:r>
              <a:rPr lang="en-US" b="1" i="1" dirty="0" smtClean="0"/>
              <a:t>___________</a:t>
            </a:r>
            <a:r>
              <a:rPr lang="en-US" dirty="0" smtClean="0"/>
              <a:t> carry blood </a:t>
            </a:r>
            <a:r>
              <a:rPr lang="en-US" sz="4000" b="1" dirty="0" smtClean="0"/>
              <a:t>A</a:t>
            </a:r>
            <a:r>
              <a:rPr lang="en-US" dirty="0" smtClean="0"/>
              <a:t>way from the heart.</a:t>
            </a:r>
          </a:p>
          <a:p>
            <a:pPr lvl="1"/>
            <a:r>
              <a:rPr lang="en-US" b="1" i="1" dirty="0" smtClean="0"/>
              <a:t>Blood in the left ventricle is pumped in to the </a:t>
            </a:r>
            <a:r>
              <a:rPr lang="en-US" b="1" i="1" u="sng" dirty="0" smtClean="0"/>
              <a:t>aorta</a:t>
            </a:r>
            <a:r>
              <a:rPr lang="en-US" b="1" i="1" dirty="0" smtClean="0"/>
              <a:t>  the largest artery in the body.</a:t>
            </a:r>
          </a:p>
          <a:p>
            <a:r>
              <a:rPr lang="en-US" dirty="0" smtClean="0"/>
              <a:t>From the arteries, blood flows into tiny vessels called </a:t>
            </a:r>
            <a:r>
              <a:rPr lang="en-US" b="1" i="1" dirty="0" smtClean="0"/>
              <a:t>capillaries</a:t>
            </a:r>
            <a:r>
              <a:rPr lang="en-US" dirty="0" smtClean="0"/>
              <a:t>.</a:t>
            </a:r>
          </a:p>
          <a:p>
            <a:pPr lvl="1"/>
            <a:r>
              <a:rPr lang="en-US" dirty="0" smtClean="0"/>
              <a:t>In the </a:t>
            </a:r>
            <a:r>
              <a:rPr lang="en-US" b="1" u="sng" dirty="0" smtClean="0"/>
              <a:t>capillaries</a:t>
            </a:r>
            <a:r>
              <a:rPr lang="en-US" dirty="0" smtClean="0"/>
              <a:t>, substances are exchanged between the blood and body cells.</a:t>
            </a:r>
          </a:p>
          <a:p>
            <a:r>
              <a:rPr lang="en-US" dirty="0" smtClean="0"/>
              <a:t>From capillaries, blood flows into </a:t>
            </a:r>
            <a:r>
              <a:rPr lang="en-US" b="1" i="1" dirty="0" err="1" smtClean="0"/>
              <a:t>ve</a:t>
            </a:r>
            <a:r>
              <a:rPr lang="en-US" sz="4000" b="1" i="1" dirty="0" err="1" smtClean="0"/>
              <a:t>IN</a:t>
            </a:r>
            <a:r>
              <a:rPr lang="en-US" b="1" i="1" dirty="0" err="1" smtClean="0"/>
              <a:t>s</a:t>
            </a:r>
            <a:r>
              <a:rPr lang="en-US" dirty="0" smtClean="0"/>
              <a:t>, which carry blood back _____ to the heart.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Body’s Transport System</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Like roads that link all parts of your town, your cardiovascular system links all the parts and systems of your body.</a:t>
            </a:r>
          </a:p>
          <a:p>
            <a:r>
              <a:rPr lang="en-US" dirty="0" smtClean="0"/>
              <a:t>In one year, your heart pumps enough blood to fill more than 30 swimming pools!</a:t>
            </a:r>
          </a:p>
          <a:p>
            <a:r>
              <a:rPr lang="en-US" dirty="0" smtClean="0"/>
              <a:t>A drop of blood makes the entire trip through your body in less than a minute.</a:t>
            </a:r>
          </a:p>
          <a:p>
            <a:r>
              <a:rPr lang="en-US" dirty="0" smtClean="0"/>
              <a:t>Your heart beats about 100,000 times a day</a:t>
            </a:r>
          </a:p>
          <a:p>
            <a:r>
              <a:rPr lang="en-US" dirty="0" smtClean="0"/>
              <a:t>A child’s heart is about the size of a fist.  An adult’s heart is about the size of two fists.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Extra: What color is your blood?</a:t>
            </a:r>
            <a:endParaRPr lang="en-US" dirty="0"/>
          </a:p>
        </p:txBody>
      </p:sp>
      <p:sp>
        <p:nvSpPr>
          <p:cNvPr id="3" name="Content Placeholder 2"/>
          <p:cNvSpPr>
            <a:spLocks noGrp="1"/>
          </p:cNvSpPr>
          <p:nvPr>
            <p:ph idx="1"/>
          </p:nvPr>
        </p:nvSpPr>
        <p:spPr/>
        <p:txBody>
          <a:bodyPr/>
          <a:lstStyle/>
          <a:p>
            <a:r>
              <a:rPr lang="en-US" dirty="0" smtClean="0"/>
              <a:t>Blood is always red.  Blood found in most of your arteries is bright red because it is rich in oxygen.  Blood found in most of your veins is oxygen poor, so it is dark red in color.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Blood Vessels</a:t>
            </a:r>
            <a:endParaRPr lang="en-US" dirty="0"/>
          </a:p>
        </p:txBody>
      </p:sp>
      <p:sp>
        <p:nvSpPr>
          <p:cNvPr id="3" name="Content Placeholder 2"/>
          <p:cNvSpPr>
            <a:spLocks noGrp="1"/>
          </p:cNvSpPr>
          <p:nvPr>
            <p:ph sz="half" idx="1"/>
          </p:nvPr>
        </p:nvSpPr>
        <p:spPr/>
        <p:txBody>
          <a:bodyPr/>
          <a:lstStyle/>
          <a:p>
            <a:r>
              <a:rPr lang="en-US" dirty="0" smtClean="0"/>
              <a:t>If blood vessels were hooked together, end to end, they would stretch a distance of almost 100,000 kilometers.  That’s long enough to wrap around the Earth twice—with a lot left over!</a:t>
            </a:r>
          </a:p>
          <a:p>
            <a:pPr>
              <a:buNone/>
            </a:pPr>
            <a:endParaRPr lang="en-US" dirty="0"/>
          </a:p>
        </p:txBody>
      </p:sp>
      <p:pic>
        <p:nvPicPr>
          <p:cNvPr id="5" name="Content Placeholder 4" descr="blood vessels.jpg"/>
          <p:cNvPicPr>
            <a:picLocks noGrp="1" noChangeAspect="1"/>
          </p:cNvPicPr>
          <p:nvPr>
            <p:ph sz="half" idx="2"/>
          </p:nvPr>
        </p:nvPicPr>
        <p:blipFill>
          <a:blip r:embed="rId2"/>
          <a:srcRect t="-36063" b="-36063"/>
          <a:stretch>
            <a:fillRect/>
          </a:stretch>
        </p:blipFill>
        <p:spPr>
          <a:xfrm>
            <a:off x="4648200" y="1600200"/>
            <a:ext cx="4038600" cy="4951881"/>
          </a:xfr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Arteries</a:t>
            </a:r>
            <a:endParaRPr lang="en-US" dirty="0"/>
          </a:p>
        </p:txBody>
      </p:sp>
      <p:sp>
        <p:nvSpPr>
          <p:cNvPr id="5" name="Content Placeholder 4"/>
          <p:cNvSpPr>
            <a:spLocks noGrp="1"/>
          </p:cNvSpPr>
          <p:nvPr>
            <p:ph idx="1"/>
          </p:nvPr>
        </p:nvSpPr>
        <p:spPr/>
        <p:txBody>
          <a:bodyPr>
            <a:normAutofit lnSpcReduction="10000"/>
          </a:bodyPr>
          <a:lstStyle/>
          <a:p>
            <a:r>
              <a:rPr lang="en-US" dirty="0" smtClean="0"/>
              <a:t>Arteries are thick-walled, muscular vessels that carry blood ________ from the heart to the body’s cells.</a:t>
            </a:r>
          </a:p>
          <a:p>
            <a:r>
              <a:rPr lang="en-US" dirty="0" smtClean="0"/>
              <a:t>Arteries have three tissue layers</a:t>
            </a:r>
          </a:p>
          <a:p>
            <a:pPr lvl="1"/>
            <a:r>
              <a:rPr lang="en-US" dirty="0" smtClean="0"/>
              <a:t>The innermost layer is epithelial tissue that enables blood to flow freely.</a:t>
            </a:r>
          </a:p>
          <a:p>
            <a:pPr lvl="1"/>
            <a:r>
              <a:rPr lang="en-US" dirty="0" smtClean="0"/>
              <a:t>The middle layer is mostly smooth muscle tissue that relaxes and contracts, allowing the artery to widen and narrow.</a:t>
            </a:r>
          </a:p>
          <a:p>
            <a:pPr lvl="1"/>
            <a:r>
              <a:rPr lang="en-US" dirty="0" smtClean="0"/>
              <a:t>The outer layer is flexible connective tissue.</a:t>
            </a:r>
          </a:p>
          <a:p>
            <a:pPr lvl="1"/>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Arteries (Label the layers)</a:t>
            </a:r>
            <a:endParaRPr lang="en-US" dirty="0"/>
          </a:p>
        </p:txBody>
      </p:sp>
      <p:pic>
        <p:nvPicPr>
          <p:cNvPr id="4" name="Content Placeholder 3" descr="artery layers.jpg"/>
          <p:cNvPicPr>
            <a:picLocks noGrp="1" noChangeAspect="1"/>
          </p:cNvPicPr>
          <p:nvPr>
            <p:ph idx="1"/>
          </p:nvPr>
        </p:nvPicPr>
        <p:blipFill>
          <a:blip r:embed="rId2"/>
          <a:srcRect l="-13777" r="-13777"/>
          <a:stretch>
            <a:fillRect/>
          </a:stretch>
        </p:blip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Veins</a:t>
            </a:r>
            <a:endParaRPr lang="en-US" dirty="0"/>
          </a:p>
        </p:txBody>
      </p:sp>
      <p:sp>
        <p:nvSpPr>
          <p:cNvPr id="3" name="Content Placeholder 2"/>
          <p:cNvSpPr>
            <a:spLocks noGrp="1"/>
          </p:cNvSpPr>
          <p:nvPr>
            <p:ph idx="1"/>
          </p:nvPr>
        </p:nvSpPr>
        <p:spPr/>
        <p:txBody>
          <a:bodyPr/>
          <a:lstStyle/>
          <a:p>
            <a:r>
              <a:rPr lang="en-US" dirty="0" smtClean="0"/>
              <a:t>Veins are large vessels with walls thinner than artery walls that carry blood from the body cells back IN to the heart.</a:t>
            </a:r>
          </a:p>
          <a:p>
            <a:r>
              <a:rPr lang="en-US" dirty="0" smtClean="0"/>
              <a:t>The walls of the veins have the same tissue layers as arteries, but the walls of veins are thinner than artery walls.</a:t>
            </a:r>
          </a:p>
          <a:p>
            <a:r>
              <a:rPr lang="en-US" dirty="0" smtClean="0"/>
              <a:t>Veins also have _______ to prevent blood from flowing backwards.</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arteriesandveins.jpg"/>
          <p:cNvPicPr>
            <a:picLocks noGrp="1" noChangeAspect="1"/>
          </p:cNvPicPr>
          <p:nvPr>
            <p:ph idx="1"/>
          </p:nvPr>
        </p:nvPicPr>
        <p:blipFill>
          <a:blip r:embed="rId2"/>
          <a:srcRect l="-18715" r="-18715"/>
          <a:stretch>
            <a:fillRect/>
          </a:stretch>
        </p:blip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Capillaries</a:t>
            </a:r>
            <a:endParaRPr lang="en-US" dirty="0"/>
          </a:p>
        </p:txBody>
      </p:sp>
      <p:sp>
        <p:nvSpPr>
          <p:cNvPr id="3" name="Content Placeholder 2"/>
          <p:cNvSpPr>
            <a:spLocks noGrp="1"/>
          </p:cNvSpPr>
          <p:nvPr>
            <p:ph idx="1"/>
          </p:nvPr>
        </p:nvSpPr>
        <p:spPr/>
        <p:txBody>
          <a:bodyPr>
            <a:normAutofit fontScale="92500"/>
          </a:bodyPr>
          <a:lstStyle/>
          <a:p>
            <a:r>
              <a:rPr lang="en-US" dirty="0" smtClean="0"/>
              <a:t>Tiny, thin-walled vessels where materials and wastes are exchanged between the blood and the body’s cells.</a:t>
            </a:r>
          </a:p>
          <a:p>
            <a:r>
              <a:rPr lang="en-US" dirty="0" smtClean="0"/>
              <a:t>Capillary walls are only one cell thick!  This allows for materials to pass easily between the walls.</a:t>
            </a:r>
          </a:p>
          <a:p>
            <a:r>
              <a:rPr lang="en-US" dirty="0" smtClean="0"/>
              <a:t>Materials pass through the walls through </a:t>
            </a:r>
            <a:r>
              <a:rPr lang="en-US" b="1" dirty="0" smtClean="0"/>
              <a:t>diffusion</a:t>
            </a:r>
            <a:r>
              <a:rPr lang="en-US" dirty="0" smtClean="0"/>
              <a:t>.</a:t>
            </a:r>
          </a:p>
          <a:p>
            <a:r>
              <a:rPr lang="en-US" dirty="0" smtClean="0"/>
              <a:t>Diffusion--molecules move from an area of higher concentration to an area of lower concentration.</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Moving Blood</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Blood flows into veins with little pumping force of the heart behind it.</a:t>
            </a:r>
          </a:p>
          <a:p>
            <a:r>
              <a:rPr lang="en-US" dirty="0" smtClean="0"/>
              <a:t>The volume of blood from the capillaries collecting in veins helps to push along the blood ahead of it. </a:t>
            </a:r>
          </a:p>
          <a:p>
            <a:r>
              <a:rPr lang="en-US" dirty="0" smtClean="0"/>
              <a:t>The contraction of skeletal muscles (through exercise and movement) helps push along the blood.</a:t>
            </a:r>
          </a:p>
          <a:p>
            <a:r>
              <a:rPr lang="en-US" dirty="0" smtClean="0"/>
              <a:t>Larger veins have valves that keep blood from flowing backwards.</a:t>
            </a:r>
          </a:p>
          <a:p>
            <a:r>
              <a:rPr lang="en-US" dirty="0" smtClean="0"/>
              <a:t>Breathing movements help force blood in the chest veins back toward the heart.</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Blood Pressure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Blood exerts a force on the walls of the arteries.  </a:t>
            </a:r>
          </a:p>
          <a:p>
            <a:r>
              <a:rPr lang="en-US" b="1" dirty="0" smtClean="0"/>
              <a:t>The force with which ventricles contract causes blood pressure.</a:t>
            </a:r>
          </a:p>
          <a:p>
            <a:r>
              <a:rPr lang="en-US" dirty="0" smtClean="0"/>
              <a:t>The first number, ________, is a measure of blood pressure when the ventricles contact.</a:t>
            </a:r>
          </a:p>
          <a:p>
            <a:r>
              <a:rPr lang="en-US" dirty="0" smtClean="0"/>
              <a:t>The second number, _________, is a measure of pressure while the ventricles relax.</a:t>
            </a:r>
          </a:p>
          <a:p>
            <a:r>
              <a:rPr lang="en-US" dirty="0" smtClean="0"/>
              <a:t>A typical blood pressure reading for a healthy adult is 120 over 80….120/80.</a:t>
            </a:r>
          </a:p>
          <a:p>
            <a:r>
              <a:rPr lang="en-US" dirty="0" smtClean="0"/>
              <a:t>The blood pressure cuff the doctor uses is called a </a:t>
            </a:r>
            <a:r>
              <a:rPr lang="en-US" b="1" i="1" dirty="0" smtClean="0"/>
              <a:t>sphygmomanometer</a:t>
            </a:r>
            <a:r>
              <a:rPr lang="en-US" dirty="0" smtClean="0"/>
              <a:t> (</a:t>
            </a:r>
            <a:r>
              <a:rPr lang="en-US" dirty="0" err="1" smtClean="0"/>
              <a:t>sfig</a:t>
            </a:r>
            <a:r>
              <a:rPr lang="en-US" dirty="0" smtClean="0"/>
              <a:t> </a:t>
            </a:r>
            <a:r>
              <a:rPr lang="en-US" dirty="0" err="1" smtClean="0"/>
              <a:t>moh</a:t>
            </a:r>
            <a:r>
              <a:rPr lang="en-US" dirty="0" smtClean="0"/>
              <a:t> </a:t>
            </a:r>
            <a:r>
              <a:rPr lang="en-US" dirty="0" err="1" smtClean="0"/>
              <a:t>muh</a:t>
            </a:r>
            <a:r>
              <a:rPr lang="en-US" dirty="0" smtClean="0"/>
              <a:t> </a:t>
            </a:r>
            <a:r>
              <a:rPr lang="en-US" dirty="0" err="1" smtClean="0"/>
              <a:t>nahm</a:t>
            </a:r>
            <a:r>
              <a:rPr lang="en-US" dirty="0" smtClean="0"/>
              <a:t> uh </a:t>
            </a:r>
            <a:r>
              <a:rPr lang="en-US" dirty="0" err="1" smtClean="0"/>
              <a:t>tur</a:t>
            </a:r>
            <a:r>
              <a:rPr lang="en-US" dirty="0" smtClean="0"/>
              <a:t>).</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blood pressure.jpg"/>
          <p:cNvPicPr>
            <a:picLocks noGrp="1" noChangeAspect="1"/>
          </p:cNvPicPr>
          <p:nvPr>
            <p:ph idx="1"/>
          </p:nvPr>
        </p:nvPicPr>
        <p:blipFill>
          <a:blip r:embed="rId2"/>
          <a:srcRect l="-33533" r="-33533"/>
          <a:stretch>
            <a:fillRect/>
          </a:stretch>
        </p:blipFill>
        <p:spPr>
          <a:xfrm>
            <a:off x="457200" y="274638"/>
            <a:ext cx="8229600" cy="5851525"/>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a:t>
            </a:r>
            <a:endParaRPr lang="en-US" dirty="0"/>
          </a:p>
        </p:txBody>
      </p:sp>
      <p:sp>
        <p:nvSpPr>
          <p:cNvPr id="3" name="Content Placeholder 2"/>
          <p:cNvSpPr>
            <a:spLocks noGrp="1"/>
          </p:cNvSpPr>
          <p:nvPr>
            <p:ph idx="1"/>
          </p:nvPr>
        </p:nvSpPr>
        <p:spPr/>
        <p:txBody>
          <a:bodyPr/>
          <a:lstStyle/>
          <a:p>
            <a:r>
              <a:rPr lang="en-US" dirty="0" smtClean="0"/>
              <a:t>Deliver Materials</a:t>
            </a:r>
          </a:p>
          <a:p>
            <a:pPr lvl="1"/>
            <a:r>
              <a:rPr lang="en-US" dirty="0" smtClean="0"/>
              <a:t>Blood ___________ chemical messengers, _______ from your lungs, and glucose from your digestive system to your body cells.</a:t>
            </a:r>
          </a:p>
          <a:p>
            <a:r>
              <a:rPr lang="en-US" dirty="0" smtClean="0"/>
              <a:t>Remove wastes</a:t>
            </a:r>
          </a:p>
          <a:p>
            <a:pPr lvl="1"/>
            <a:r>
              <a:rPr lang="en-US" dirty="0" smtClean="0"/>
              <a:t>Takes away wastes from body cells.  For example, blood transports _______________from body cells to you lungs, where it is exhaled.</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Composition of Blood</a:t>
            </a:r>
            <a:endParaRPr lang="en-US" dirty="0"/>
          </a:p>
        </p:txBody>
      </p:sp>
      <p:sp>
        <p:nvSpPr>
          <p:cNvPr id="3" name="Content Placeholder 2"/>
          <p:cNvSpPr>
            <a:spLocks noGrp="1"/>
          </p:cNvSpPr>
          <p:nvPr>
            <p:ph idx="1"/>
          </p:nvPr>
        </p:nvSpPr>
        <p:spPr/>
        <p:txBody>
          <a:bodyPr>
            <a:normAutofit lnSpcReduction="10000"/>
          </a:bodyPr>
          <a:lstStyle/>
          <a:p>
            <a:r>
              <a:rPr lang="en-US" dirty="0" smtClean="0"/>
              <a:t>Blood has four components</a:t>
            </a:r>
          </a:p>
          <a:p>
            <a:pPr marL="514350" indent="-514350">
              <a:buFont typeface="+mj-lt"/>
              <a:buAutoNum type="arabicPeriod"/>
            </a:pPr>
            <a:r>
              <a:rPr lang="en-US" dirty="0" smtClean="0"/>
              <a:t>Plasma</a:t>
            </a:r>
          </a:p>
          <a:p>
            <a:pPr marL="514350" indent="-514350">
              <a:buFont typeface="+mj-lt"/>
              <a:buAutoNum type="arabicPeriod"/>
            </a:pPr>
            <a:r>
              <a:rPr lang="en-US" dirty="0" smtClean="0"/>
              <a:t>Red blood cells</a:t>
            </a:r>
          </a:p>
          <a:p>
            <a:pPr marL="514350" indent="-514350">
              <a:buFont typeface="+mj-lt"/>
              <a:buAutoNum type="arabicPeriod"/>
            </a:pPr>
            <a:r>
              <a:rPr lang="en-US" dirty="0" smtClean="0"/>
              <a:t>__________________</a:t>
            </a:r>
          </a:p>
          <a:p>
            <a:pPr marL="514350" indent="-514350">
              <a:buFont typeface="+mj-lt"/>
              <a:buAutoNum type="arabicPeriod"/>
            </a:pPr>
            <a:r>
              <a:rPr lang="en-US" dirty="0" smtClean="0"/>
              <a:t>Platelets</a:t>
            </a:r>
          </a:p>
          <a:p>
            <a:pPr marL="514350" indent="-514350">
              <a:buFont typeface="+mj-lt"/>
              <a:buAutoNum type="arabicPeriod"/>
            </a:pPr>
            <a:endParaRPr lang="en-US" dirty="0" smtClean="0"/>
          </a:p>
          <a:p>
            <a:pPr marL="514350" indent="-514350">
              <a:buNone/>
            </a:pPr>
            <a:r>
              <a:rPr lang="en-US" dirty="0" smtClean="0"/>
              <a:t>About 45% of the volume of blood is cells…the rest is plasma.</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Plasma</a:t>
            </a:r>
            <a:endParaRPr lang="en-US" dirty="0"/>
          </a:p>
        </p:txBody>
      </p:sp>
      <p:sp>
        <p:nvSpPr>
          <p:cNvPr id="3" name="Content Placeholder 2"/>
          <p:cNvSpPr>
            <a:spLocks noGrp="1"/>
          </p:cNvSpPr>
          <p:nvPr>
            <p:ph idx="1"/>
          </p:nvPr>
        </p:nvSpPr>
        <p:spPr/>
        <p:txBody>
          <a:bodyPr>
            <a:normAutofit fontScale="85000" lnSpcReduction="10000"/>
          </a:bodyPr>
          <a:lstStyle/>
          <a:p>
            <a:r>
              <a:rPr lang="en-US" b="1" i="1" dirty="0" smtClean="0"/>
              <a:t>Plasma</a:t>
            </a:r>
            <a:r>
              <a:rPr lang="en-US" dirty="0" smtClean="0"/>
              <a:t> is the liquid part of the blood.</a:t>
            </a:r>
          </a:p>
          <a:p>
            <a:r>
              <a:rPr lang="en-US" dirty="0" smtClean="0"/>
              <a:t>Plasma carries nutrients, such as glucose, fats, vitamins, and minerals.</a:t>
            </a:r>
          </a:p>
          <a:p>
            <a:r>
              <a:rPr lang="en-US" dirty="0" smtClean="0"/>
              <a:t>Plasma also carries away most of the carbon dioxide and many other wastes that cell processes produce.</a:t>
            </a:r>
          </a:p>
          <a:p>
            <a:r>
              <a:rPr lang="en-US" dirty="0" smtClean="0"/>
              <a:t>Plasma also has three types of proteins:</a:t>
            </a:r>
          </a:p>
          <a:p>
            <a:pPr lvl="1"/>
            <a:r>
              <a:rPr lang="en-US" dirty="0" smtClean="0"/>
              <a:t>One group helps to regulate the amount of water in blood.</a:t>
            </a:r>
          </a:p>
          <a:p>
            <a:pPr lvl="1"/>
            <a:r>
              <a:rPr lang="en-US" dirty="0" smtClean="0"/>
              <a:t>The second group helps fight disease.</a:t>
            </a:r>
          </a:p>
          <a:p>
            <a:pPr lvl="1"/>
            <a:r>
              <a:rPr lang="en-US" dirty="0" smtClean="0"/>
              <a:t>The third group interacts with platelets to form blood clots.</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 Blood Cells</a:t>
            </a:r>
            <a:endParaRPr lang="en-US" dirty="0"/>
          </a:p>
        </p:txBody>
      </p:sp>
      <p:sp>
        <p:nvSpPr>
          <p:cNvPr id="3" name="Content Placeholder 2"/>
          <p:cNvSpPr>
            <a:spLocks noGrp="1"/>
          </p:cNvSpPr>
          <p:nvPr>
            <p:ph idx="1"/>
          </p:nvPr>
        </p:nvSpPr>
        <p:spPr/>
        <p:txBody>
          <a:bodyPr>
            <a:normAutofit lnSpcReduction="10000"/>
          </a:bodyPr>
          <a:lstStyle/>
          <a:p>
            <a:r>
              <a:rPr lang="en-US" dirty="0" smtClean="0"/>
              <a:t>Red blood cells are produced in the bone marrow.  </a:t>
            </a:r>
          </a:p>
          <a:p>
            <a:r>
              <a:rPr lang="en-US" dirty="0" smtClean="0"/>
              <a:t>It is made mostly of </a:t>
            </a:r>
            <a:r>
              <a:rPr lang="en-US" b="1" i="1" dirty="0" smtClean="0"/>
              <a:t>hemoglobin</a:t>
            </a:r>
            <a:r>
              <a:rPr lang="en-US" dirty="0" smtClean="0"/>
              <a:t>, a protein that contains iron and binds to ___________.</a:t>
            </a:r>
          </a:p>
          <a:p>
            <a:r>
              <a:rPr lang="en-US" dirty="0" smtClean="0"/>
              <a:t>When hemoglobin binds with oxygen, the cells become bright _______.</a:t>
            </a:r>
          </a:p>
          <a:p>
            <a:r>
              <a:rPr lang="en-US" dirty="0" smtClean="0"/>
              <a:t>Mature </a:t>
            </a:r>
            <a:r>
              <a:rPr lang="en-US" dirty="0" err="1" smtClean="0"/>
              <a:t>RBCs</a:t>
            </a:r>
            <a:r>
              <a:rPr lang="en-US" dirty="0" smtClean="0"/>
              <a:t> have no nucleus, so it cannot reproduce or repair itself.</a:t>
            </a:r>
          </a:p>
          <a:p>
            <a:r>
              <a:rPr lang="en-US" dirty="0" smtClean="0"/>
              <a:t>Mature </a:t>
            </a:r>
            <a:r>
              <a:rPr lang="en-US" dirty="0" err="1" smtClean="0"/>
              <a:t>RBCs</a:t>
            </a:r>
            <a:r>
              <a:rPr lang="en-US" dirty="0" smtClean="0"/>
              <a:t> live only about 120 days.</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redbloodcells.jpg"/>
          <p:cNvPicPr>
            <a:picLocks noGrp="1" noChangeAspect="1"/>
          </p:cNvPicPr>
          <p:nvPr>
            <p:ph idx="1"/>
          </p:nvPr>
        </p:nvPicPr>
        <p:blipFill>
          <a:blip r:embed="rId2"/>
          <a:srcRect l="-22805" r="-22805"/>
          <a:stretch>
            <a:fillRect/>
          </a:stretch>
        </p:blipFill>
        <p:spPr>
          <a:xfrm>
            <a:off x="457200" y="274638"/>
            <a:ext cx="8229600" cy="6323912"/>
          </a:xfr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White Blood Cells</a:t>
            </a:r>
            <a:endParaRPr lang="en-US" dirty="0"/>
          </a:p>
        </p:txBody>
      </p:sp>
      <p:sp>
        <p:nvSpPr>
          <p:cNvPr id="3" name="Content Placeholder 2"/>
          <p:cNvSpPr>
            <a:spLocks noGrp="1"/>
          </p:cNvSpPr>
          <p:nvPr>
            <p:ph idx="1"/>
          </p:nvPr>
        </p:nvSpPr>
        <p:spPr/>
        <p:txBody>
          <a:bodyPr/>
          <a:lstStyle/>
          <a:p>
            <a:r>
              <a:rPr lang="en-US" dirty="0" smtClean="0"/>
              <a:t>Also produced in the bone marrow.</a:t>
            </a:r>
          </a:p>
          <a:p>
            <a:r>
              <a:rPr lang="en-US" dirty="0" smtClean="0"/>
              <a:t>They are the </a:t>
            </a:r>
            <a:r>
              <a:rPr lang="en-US" b="1" dirty="0" smtClean="0"/>
              <a:t>disease fighters</a:t>
            </a:r>
            <a:r>
              <a:rPr lang="en-US" dirty="0" smtClean="0"/>
              <a:t>. </a:t>
            </a:r>
          </a:p>
          <a:p>
            <a:r>
              <a:rPr lang="en-US" dirty="0" smtClean="0"/>
              <a:t>White blood cells are larger and there are less than </a:t>
            </a:r>
            <a:r>
              <a:rPr lang="en-US" dirty="0" err="1" smtClean="0"/>
              <a:t>RBCs</a:t>
            </a:r>
            <a:r>
              <a:rPr lang="en-US" dirty="0" smtClean="0"/>
              <a:t>, about one white blood cell for every 500 to 1000 white blood cells.</a:t>
            </a:r>
          </a:p>
          <a:p>
            <a:r>
              <a:rPr lang="en-US" dirty="0" err="1" smtClean="0"/>
              <a:t>WBCs</a:t>
            </a:r>
            <a:r>
              <a:rPr lang="en-US" dirty="0" smtClean="0"/>
              <a:t> have a nucleus and can live for days, months, or even years.</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Platelets</a:t>
            </a:r>
            <a:endParaRPr lang="en-US" dirty="0"/>
          </a:p>
        </p:txBody>
      </p:sp>
      <p:sp>
        <p:nvSpPr>
          <p:cNvPr id="3" name="Content Placeholder 2"/>
          <p:cNvSpPr>
            <a:spLocks noGrp="1"/>
          </p:cNvSpPr>
          <p:nvPr>
            <p:ph idx="1"/>
          </p:nvPr>
        </p:nvSpPr>
        <p:spPr/>
        <p:txBody>
          <a:bodyPr>
            <a:normAutofit lnSpcReduction="10000"/>
          </a:bodyPr>
          <a:lstStyle/>
          <a:p>
            <a:r>
              <a:rPr lang="en-US" dirty="0" smtClean="0"/>
              <a:t>Cell fragments that help form blood clots.</a:t>
            </a:r>
          </a:p>
          <a:p>
            <a:r>
              <a:rPr lang="en-US" dirty="0" smtClean="0"/>
              <a:t>When a blood vessel is cut, platelets collect and stick to the vessel at the site of the wound.</a:t>
            </a:r>
          </a:p>
          <a:p>
            <a:r>
              <a:rPr lang="en-US" dirty="0" smtClean="0"/>
              <a:t>The platelets release chemicals that produce a protein called </a:t>
            </a:r>
            <a:r>
              <a:rPr lang="en-US" b="1" dirty="0" smtClean="0"/>
              <a:t>fibrin</a:t>
            </a:r>
            <a:r>
              <a:rPr lang="en-US" dirty="0" smtClean="0"/>
              <a:t>.</a:t>
            </a:r>
          </a:p>
          <a:p>
            <a:r>
              <a:rPr lang="en-US" dirty="0" smtClean="0"/>
              <a:t>Fibrin weaves a net of tiny fibers across the cut and platelets and blood cells become trapped in the net, and a blood clot forms.</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Lymphatic System</a:t>
            </a:r>
            <a:endParaRPr lang="en-US" dirty="0"/>
          </a:p>
        </p:txBody>
      </p:sp>
      <p:sp>
        <p:nvSpPr>
          <p:cNvPr id="3" name="Content Placeholder 2"/>
          <p:cNvSpPr>
            <a:spLocks noGrp="1"/>
          </p:cNvSpPr>
          <p:nvPr>
            <p:ph idx="1"/>
          </p:nvPr>
        </p:nvSpPr>
        <p:spPr/>
        <p:txBody>
          <a:bodyPr/>
          <a:lstStyle/>
          <a:p>
            <a:r>
              <a:rPr lang="en-US" dirty="0" smtClean="0"/>
              <a:t>As blood travels through the capillaries, some of the fluid moves into the surrounding tissues.</a:t>
            </a:r>
          </a:p>
          <a:p>
            <a:r>
              <a:rPr lang="en-US" dirty="0" smtClean="0"/>
              <a:t>After the fluid gives the cells what they need, the fluid moves into your body’s drainage system, called the lymphatic system.</a:t>
            </a:r>
          </a:p>
          <a:p>
            <a:r>
              <a:rPr lang="en-US" dirty="0" smtClean="0"/>
              <a:t>This network returns the fluid to the bloodstream.</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Lymphatic System</a:t>
            </a:r>
            <a:endParaRPr lang="en-US" dirty="0"/>
          </a:p>
        </p:txBody>
      </p:sp>
      <p:sp>
        <p:nvSpPr>
          <p:cNvPr id="3" name="Content Placeholder 2"/>
          <p:cNvSpPr>
            <a:spLocks noGrp="1"/>
          </p:cNvSpPr>
          <p:nvPr>
            <p:ph idx="1"/>
          </p:nvPr>
        </p:nvSpPr>
        <p:spPr/>
        <p:txBody>
          <a:bodyPr/>
          <a:lstStyle/>
          <a:p>
            <a:r>
              <a:rPr lang="en-US" b="1" i="1" dirty="0" smtClean="0"/>
              <a:t>Lymph</a:t>
            </a:r>
            <a:r>
              <a:rPr lang="en-US" dirty="0" smtClean="0"/>
              <a:t>—lymph consists of water and dissolved materials, like glucose.  It also contains white blood cells that have left the capillaries.</a:t>
            </a:r>
          </a:p>
          <a:p>
            <a:r>
              <a:rPr lang="en-US" b="1" i="1" dirty="0" smtClean="0"/>
              <a:t>Lymph nodes</a:t>
            </a:r>
            <a:r>
              <a:rPr lang="en-US" dirty="0" smtClean="0"/>
              <a:t>—filter lymph, trapping bacteria and other microorganisms in the fluid.</a:t>
            </a:r>
            <a:endParaRPr lang="en-US" b="1" i="1"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Cardiovascular Disease</a:t>
            </a:r>
            <a:endParaRPr lang="en-US" dirty="0"/>
          </a:p>
        </p:txBody>
      </p:sp>
      <p:sp>
        <p:nvSpPr>
          <p:cNvPr id="3" name="Content Placeholder 2"/>
          <p:cNvSpPr>
            <a:spLocks noGrp="1"/>
          </p:cNvSpPr>
          <p:nvPr>
            <p:ph idx="1"/>
          </p:nvPr>
        </p:nvSpPr>
        <p:spPr/>
        <p:txBody>
          <a:bodyPr/>
          <a:lstStyle/>
          <a:p>
            <a:r>
              <a:rPr lang="en-US" dirty="0" smtClean="0"/>
              <a:t>Cardiovascular disease is the leading cause of death in the United States.</a:t>
            </a:r>
          </a:p>
          <a:p>
            <a:r>
              <a:rPr lang="en-US" dirty="0" smtClean="0"/>
              <a:t>One out of every three teens has health issues that can lead to an increased risk of cardiovascular disease in the future.</a:t>
            </a:r>
          </a:p>
          <a:p>
            <a:r>
              <a:rPr lang="en-US" dirty="0" smtClean="0"/>
              <a:t>Disease of the cardiovascular system include </a:t>
            </a:r>
            <a:r>
              <a:rPr lang="en-US" b="1" i="1" dirty="0" smtClean="0"/>
              <a:t>atherosclerosis</a:t>
            </a:r>
            <a:r>
              <a:rPr lang="en-US" dirty="0" smtClean="0"/>
              <a:t> and </a:t>
            </a:r>
            <a:r>
              <a:rPr lang="en-US" b="1" i="1" dirty="0" smtClean="0"/>
              <a:t>hypertension.</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Atherosclerosis</a:t>
            </a:r>
            <a:br>
              <a:rPr lang="en-US" dirty="0" smtClean="0"/>
            </a:br>
            <a:r>
              <a:rPr lang="en-US" dirty="0" smtClean="0"/>
              <a:t> (</a:t>
            </a:r>
            <a:r>
              <a:rPr lang="en-US" dirty="0" err="1" smtClean="0"/>
              <a:t>ath</a:t>
            </a:r>
            <a:r>
              <a:rPr lang="en-US" dirty="0" smtClean="0"/>
              <a:t> uh </a:t>
            </a:r>
            <a:r>
              <a:rPr lang="en-US" dirty="0" err="1" smtClean="0"/>
              <a:t>roh</a:t>
            </a:r>
            <a:r>
              <a:rPr lang="en-US" dirty="0" smtClean="0"/>
              <a:t> </a:t>
            </a:r>
            <a:r>
              <a:rPr lang="en-US" dirty="0" err="1" smtClean="0"/>
              <a:t>skluh</a:t>
            </a:r>
            <a:r>
              <a:rPr lang="en-US" dirty="0" smtClean="0"/>
              <a:t> </a:t>
            </a:r>
            <a:r>
              <a:rPr lang="en-US" dirty="0" err="1" smtClean="0"/>
              <a:t>roh</a:t>
            </a:r>
            <a:r>
              <a:rPr lang="en-US" dirty="0" smtClean="0"/>
              <a:t> sis)</a:t>
            </a:r>
            <a:endParaRPr lang="en-US" dirty="0"/>
          </a:p>
        </p:txBody>
      </p:sp>
      <p:sp>
        <p:nvSpPr>
          <p:cNvPr id="3" name="Content Placeholder 2"/>
          <p:cNvSpPr>
            <a:spLocks noGrp="1"/>
          </p:cNvSpPr>
          <p:nvPr>
            <p:ph idx="1"/>
          </p:nvPr>
        </p:nvSpPr>
        <p:spPr/>
        <p:txBody>
          <a:bodyPr/>
          <a:lstStyle/>
          <a:p>
            <a:r>
              <a:rPr lang="en-US" dirty="0" smtClean="0"/>
              <a:t>A condition in which an artery wall thickens as a result of the buildup of fatty materials.</a:t>
            </a:r>
          </a:p>
          <a:p>
            <a:r>
              <a:rPr lang="en-US" dirty="0" smtClean="0"/>
              <a:t>A thickened artery wall results in a reduced flow of blood, which causes a decrease in oxygen moving through the artery.</a:t>
            </a:r>
          </a:p>
          <a:p>
            <a:r>
              <a:rPr lang="en-US" dirty="0" smtClean="0"/>
              <a:t>This can eventually lead to a </a:t>
            </a:r>
            <a:r>
              <a:rPr lang="en-US" b="1" dirty="0" smtClean="0"/>
              <a:t>heart attack</a:t>
            </a:r>
            <a:r>
              <a:rPr lang="en-US" dirty="0" smtClean="0"/>
              <a:t> which occurs when blood flow to part of the heart muscle is blocked, causing cells to die.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Functions</a:t>
            </a:r>
            <a:endParaRPr lang="en-US" dirty="0"/>
          </a:p>
        </p:txBody>
      </p:sp>
      <p:sp>
        <p:nvSpPr>
          <p:cNvPr id="3" name="Content Placeholder 2"/>
          <p:cNvSpPr>
            <a:spLocks noGrp="1"/>
          </p:cNvSpPr>
          <p:nvPr>
            <p:ph idx="1"/>
          </p:nvPr>
        </p:nvSpPr>
        <p:spPr/>
        <p:txBody>
          <a:bodyPr/>
          <a:lstStyle/>
          <a:p>
            <a:r>
              <a:rPr lang="en-US" dirty="0" smtClean="0"/>
              <a:t>Regulate Body Temperature</a:t>
            </a:r>
          </a:p>
          <a:p>
            <a:pPr lvl="1"/>
            <a:r>
              <a:rPr lang="en-US" dirty="0" smtClean="0"/>
              <a:t>Changes in the amount of blood flow in the skin helps carry heat way or prevents heat loss.</a:t>
            </a:r>
          </a:p>
          <a:p>
            <a:pPr lvl="1"/>
            <a:endParaRPr lang="en-US" dirty="0" smtClean="0"/>
          </a:p>
          <a:p>
            <a:r>
              <a:rPr lang="en-US" dirty="0" smtClean="0"/>
              <a:t>Fight Disease</a:t>
            </a:r>
          </a:p>
          <a:p>
            <a:pPr lvl="1"/>
            <a:r>
              <a:rPr lang="en-US" dirty="0" smtClean="0"/>
              <a:t>Blood contains cells that attack disease-causing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atherosclerosis.jpg"/>
          <p:cNvPicPr>
            <a:picLocks noGrp="1" noChangeAspect="1"/>
          </p:cNvPicPr>
          <p:nvPr>
            <p:ph idx="1"/>
          </p:nvPr>
        </p:nvPicPr>
        <p:blipFill>
          <a:blip r:embed="rId2"/>
          <a:srcRect l="-22805" r="-22805"/>
          <a:stretch>
            <a:fillRect/>
          </a:stretch>
        </p:blipFill>
        <p:spPr>
          <a:xfrm>
            <a:off x="457200" y="464688"/>
            <a:ext cx="8229600" cy="5661476"/>
          </a:xfr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Hypertension</a:t>
            </a:r>
            <a:endParaRPr lang="en-US" dirty="0"/>
          </a:p>
        </p:txBody>
      </p:sp>
      <p:sp>
        <p:nvSpPr>
          <p:cNvPr id="3" name="Content Placeholder 2"/>
          <p:cNvSpPr>
            <a:spLocks noGrp="1"/>
          </p:cNvSpPr>
          <p:nvPr>
            <p:ph idx="1"/>
          </p:nvPr>
        </p:nvSpPr>
        <p:spPr/>
        <p:txBody>
          <a:bodyPr/>
          <a:lstStyle/>
          <a:p>
            <a:r>
              <a:rPr lang="en-US" dirty="0" smtClean="0"/>
              <a:t>________ blood </a:t>
            </a:r>
            <a:r>
              <a:rPr lang="en-US" dirty="0" smtClean="0"/>
              <a:t>pressure</a:t>
            </a:r>
          </a:p>
          <a:p>
            <a:r>
              <a:rPr lang="en-US" dirty="0" smtClean="0"/>
              <a:t>Healthy blood pressure is around 120/80</a:t>
            </a:r>
            <a:endParaRPr lang="en-US" dirty="0" smtClean="0"/>
          </a:p>
          <a:p>
            <a:r>
              <a:rPr lang="en-US" dirty="0" smtClean="0"/>
              <a:t>Usually higher than 140/90.</a:t>
            </a:r>
          </a:p>
          <a:p>
            <a:r>
              <a:rPr lang="en-US" dirty="0" smtClean="0"/>
              <a:t>Hypertension causes the heart to work harder</a:t>
            </a:r>
          </a:p>
          <a:p>
            <a:r>
              <a:rPr lang="en-US" dirty="0" smtClean="0"/>
              <a:t>Can cause damage to the blood vessels</a:t>
            </a:r>
          </a:p>
          <a:p>
            <a:r>
              <a:rPr lang="en-US" dirty="0" smtClean="0"/>
              <a:t>Hypertension and atherosclerosis are closely related.  As fat builds up, the arteries narrow, causing the blood pressure to increase.</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Maintain a Healthy Cardiovascular System</a:t>
            </a:r>
            <a:endParaRPr lang="en-US" dirty="0"/>
          </a:p>
        </p:txBody>
      </p:sp>
      <p:sp>
        <p:nvSpPr>
          <p:cNvPr id="3" name="Content Placeholder 2"/>
          <p:cNvSpPr>
            <a:spLocks noGrp="1"/>
          </p:cNvSpPr>
          <p:nvPr>
            <p:ph idx="1"/>
          </p:nvPr>
        </p:nvSpPr>
        <p:spPr/>
        <p:txBody>
          <a:bodyPr>
            <a:normAutofit fontScale="92500"/>
          </a:bodyPr>
          <a:lstStyle/>
          <a:p>
            <a:r>
              <a:rPr lang="en-US" dirty="0" smtClean="0"/>
              <a:t>To help maintain cardiovascular health, people should exercise regularly—60 minutes a day!</a:t>
            </a:r>
          </a:p>
          <a:p>
            <a:r>
              <a:rPr lang="en-US" dirty="0" smtClean="0"/>
              <a:t>Eat a balanced diet that is low in saturated fats (butter, beef, cheese, fast food), trans fats (cookies, crackers, chips, processed foods), cholesterol, and sodium.</a:t>
            </a:r>
          </a:p>
          <a:p>
            <a:r>
              <a:rPr lang="en-US" dirty="0" smtClean="0"/>
              <a:t>Do NOT smoke.</a:t>
            </a:r>
          </a:p>
          <a:p>
            <a:r>
              <a:rPr lang="en-US" dirty="0" smtClean="0"/>
              <a:t>Smokers are more than twice as likely to have a heart attack as nonsmokers are!</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Foods that come are pre-packaged are loaded with sodium and artificial ingredients.</a:t>
            </a:r>
          </a:p>
          <a:p>
            <a:r>
              <a:rPr lang="en-US" dirty="0" smtClean="0"/>
              <a:t>These ingredients </a:t>
            </a:r>
            <a:r>
              <a:rPr lang="en-US" dirty="0" smtClean="0"/>
              <a:t>are</a:t>
            </a:r>
            <a:r>
              <a:rPr lang="en-US" dirty="0" smtClean="0"/>
              <a:t> </a:t>
            </a:r>
            <a:r>
              <a:rPr lang="en-US" dirty="0" smtClean="0"/>
              <a:t>high sodium content can eventually lead to hypertension</a:t>
            </a:r>
            <a:endParaRPr lang="en-US" dirty="0"/>
          </a:p>
        </p:txBody>
      </p:sp>
    </p:spTree>
    <p:extLst>
      <p:ext uri="{BB962C8B-B14F-4D97-AF65-F5344CB8AC3E}">
        <p14:creationId xmlns:p14="http://schemas.microsoft.com/office/powerpoint/2010/main" val="1313080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Heart</a:t>
            </a:r>
            <a:endParaRPr lang="en-US" dirty="0"/>
          </a:p>
        </p:txBody>
      </p:sp>
      <p:sp>
        <p:nvSpPr>
          <p:cNvPr id="3" name="Content Placeholder 2"/>
          <p:cNvSpPr>
            <a:spLocks noGrp="1"/>
          </p:cNvSpPr>
          <p:nvPr>
            <p:ph idx="1"/>
          </p:nvPr>
        </p:nvSpPr>
        <p:spPr/>
        <p:txBody>
          <a:bodyPr/>
          <a:lstStyle/>
          <a:p>
            <a:r>
              <a:rPr lang="en-US" dirty="0" smtClean="0"/>
              <a:t>The heart is a _________ that pumps blood to the body through the blood vessels.</a:t>
            </a:r>
          </a:p>
          <a:p>
            <a:r>
              <a:rPr lang="en-US" dirty="0" smtClean="0"/>
              <a:t>The heart has a right side and left side that are separated by a wall of tissue called the </a:t>
            </a:r>
            <a:r>
              <a:rPr lang="en-US" b="1" i="1" dirty="0" smtClean="0"/>
              <a:t>septum</a:t>
            </a:r>
            <a:r>
              <a:rPr lang="en-US" dirty="0" smtClean="0"/>
              <a:t>.</a:t>
            </a:r>
          </a:p>
          <a:p>
            <a:r>
              <a:rPr lang="en-US" dirty="0" smtClean="0"/>
              <a:t>Each side has two chambers.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Chambers of the Heart</a:t>
            </a:r>
            <a:endParaRPr lang="en-US" dirty="0"/>
          </a:p>
        </p:txBody>
      </p:sp>
      <p:sp>
        <p:nvSpPr>
          <p:cNvPr id="3" name="Content Placeholder 2"/>
          <p:cNvSpPr>
            <a:spLocks noGrp="1"/>
          </p:cNvSpPr>
          <p:nvPr>
            <p:ph idx="1"/>
          </p:nvPr>
        </p:nvSpPr>
        <p:spPr/>
        <p:txBody>
          <a:bodyPr/>
          <a:lstStyle/>
          <a:p>
            <a:r>
              <a:rPr lang="en-US" dirty="0" smtClean="0"/>
              <a:t>The upper chambers, called an </a:t>
            </a:r>
            <a:r>
              <a:rPr lang="en-US" b="1" i="1" dirty="0" smtClean="0"/>
              <a:t>_________</a:t>
            </a:r>
            <a:r>
              <a:rPr lang="en-US" dirty="0" smtClean="0"/>
              <a:t>, receives blood that comes into the heart.</a:t>
            </a:r>
          </a:p>
          <a:p>
            <a:r>
              <a:rPr lang="en-US" dirty="0" smtClean="0"/>
              <a:t>Each lower chamber, called a </a:t>
            </a:r>
            <a:r>
              <a:rPr lang="en-US" b="1" i="1" dirty="0" smtClean="0"/>
              <a:t>___________</a:t>
            </a:r>
            <a:r>
              <a:rPr lang="en-US" dirty="0" smtClean="0"/>
              <a:t>, pumps blood out of the heart.</a:t>
            </a:r>
          </a:p>
          <a:p>
            <a:r>
              <a:rPr lang="en-US" dirty="0" smtClean="0"/>
              <a:t>The </a:t>
            </a:r>
            <a:r>
              <a:rPr lang="en-US" b="1" i="1" dirty="0" smtClean="0"/>
              <a:t>pacemaker</a:t>
            </a:r>
            <a:r>
              <a:rPr lang="en-US" dirty="0" smtClean="0"/>
              <a:t>, is a group of cells in the right atrium which send out signals that make the heart muscle contract.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hambers of the heart.jpg"/>
          <p:cNvPicPr>
            <a:picLocks noGrp="1" noChangeAspect="1"/>
          </p:cNvPicPr>
          <p:nvPr>
            <p:ph idx="1"/>
          </p:nvPr>
        </p:nvPicPr>
        <p:blipFill>
          <a:blip r:embed="rId2"/>
          <a:srcRect l="-9193" r="-9193"/>
          <a:stretch>
            <a:fillRect/>
          </a:stretch>
        </p:blipFill>
        <p:spPr>
          <a:xfrm>
            <a:off x="457200" y="274638"/>
            <a:ext cx="8229600" cy="6583362"/>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Valves of the Heart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Valves separate the atria from the ventricles.</a:t>
            </a:r>
          </a:p>
          <a:p>
            <a:r>
              <a:rPr lang="en-US" dirty="0" smtClean="0"/>
              <a:t>A </a:t>
            </a:r>
            <a:r>
              <a:rPr lang="en-US" b="1" i="1" dirty="0" smtClean="0"/>
              <a:t>valve</a:t>
            </a:r>
            <a:r>
              <a:rPr lang="en-US" dirty="0" smtClean="0"/>
              <a:t> is a flap of tissue that prevents blood from flowing backward. </a:t>
            </a:r>
          </a:p>
          <a:p>
            <a:r>
              <a:rPr lang="en-US" dirty="0" smtClean="0"/>
              <a:t>The </a:t>
            </a:r>
            <a:r>
              <a:rPr lang="en-US" b="1" i="1" dirty="0" smtClean="0"/>
              <a:t>____________ valve</a:t>
            </a:r>
            <a:r>
              <a:rPr lang="en-US" dirty="0" smtClean="0"/>
              <a:t> separates the right atrium and right ventricle.</a:t>
            </a:r>
          </a:p>
          <a:p>
            <a:r>
              <a:rPr lang="en-US" dirty="0" smtClean="0"/>
              <a:t>The </a:t>
            </a:r>
            <a:r>
              <a:rPr lang="en-US" b="1" i="1" dirty="0" smtClean="0"/>
              <a:t>____________ valve </a:t>
            </a:r>
            <a:r>
              <a:rPr lang="en-US" dirty="0" smtClean="0"/>
              <a:t>separates the left atrium and left ventricle.</a:t>
            </a:r>
          </a:p>
          <a:p>
            <a:r>
              <a:rPr lang="en-US" dirty="0" smtClean="0"/>
              <a:t>These valves are called AV valves (</a:t>
            </a:r>
            <a:r>
              <a:rPr lang="en-US" dirty="0" err="1" smtClean="0"/>
              <a:t>atrioventricular</a:t>
            </a:r>
            <a:r>
              <a:rPr lang="en-US" dirty="0" smtClean="0"/>
              <a:t>) because they separate the atrium and ventricle.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dirty="0"/>
          </a:p>
        </p:txBody>
      </p:sp>
      <p:pic>
        <p:nvPicPr>
          <p:cNvPr id="7" name="Content Placeholder 6" descr="valves.jpg"/>
          <p:cNvPicPr>
            <a:picLocks noGrp="1" noChangeAspect="1"/>
          </p:cNvPicPr>
          <p:nvPr>
            <p:ph sz="half" idx="1"/>
          </p:nvPr>
        </p:nvPicPr>
        <p:blipFill>
          <a:blip r:embed="rId2"/>
          <a:srcRect t="-25097" b="-25097"/>
          <a:stretch>
            <a:fillRect/>
          </a:stretch>
        </p:blipFill>
        <p:spPr/>
      </p:pic>
      <p:pic>
        <p:nvPicPr>
          <p:cNvPr id="8" name="Content Placeholder 7" descr="valves3.jpg"/>
          <p:cNvPicPr>
            <a:picLocks noGrp="1" noChangeAspect="1"/>
          </p:cNvPicPr>
          <p:nvPr>
            <p:ph sz="half" idx="2"/>
          </p:nvPr>
        </p:nvPicPr>
        <p:blipFill>
          <a:blip r:embed="rId3"/>
          <a:srcRect t="-9626" b="-9626"/>
          <a:stretch>
            <a:fillRect/>
          </a:stretch>
        </p:blip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498</TotalTime>
  <Words>1889</Words>
  <Application>Microsoft Macintosh PowerPoint</Application>
  <PresentationFormat>On-screen Show (4:3)</PresentationFormat>
  <Paragraphs>162</Paragraphs>
  <Slides>43</Slides>
  <Notes>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Office Theme</vt:lpstr>
      <vt:lpstr>The Circulatory System</vt:lpstr>
      <vt:lpstr>The Body’s Transport System</vt:lpstr>
      <vt:lpstr>Functions </vt:lpstr>
      <vt:lpstr>Functions</vt:lpstr>
      <vt:lpstr>The Heart</vt:lpstr>
      <vt:lpstr>The Chambers of the Heart</vt:lpstr>
      <vt:lpstr>PowerPoint Presentation</vt:lpstr>
      <vt:lpstr>Valves of the Heart</vt:lpstr>
      <vt:lpstr>PowerPoint Presentation</vt:lpstr>
      <vt:lpstr>Checkpoint!</vt:lpstr>
      <vt:lpstr>How the heart works</vt:lpstr>
      <vt:lpstr>Number the steps…</vt:lpstr>
      <vt:lpstr>Pulmonary Circulation</vt:lpstr>
      <vt:lpstr>PowerPoint Presentation</vt:lpstr>
      <vt:lpstr>Systemic Circulation</vt:lpstr>
      <vt:lpstr>PowerPoint Presentation</vt:lpstr>
      <vt:lpstr>Coronary Circulation</vt:lpstr>
      <vt:lpstr>PowerPoint Presentation</vt:lpstr>
      <vt:lpstr>Blood vessels</vt:lpstr>
      <vt:lpstr>Extra: What color is your blood?</vt:lpstr>
      <vt:lpstr>Blood Vessels</vt:lpstr>
      <vt:lpstr>Arteries</vt:lpstr>
      <vt:lpstr>Arteries (Label the layers)</vt:lpstr>
      <vt:lpstr>Veins</vt:lpstr>
      <vt:lpstr>PowerPoint Presentation</vt:lpstr>
      <vt:lpstr>Capillaries</vt:lpstr>
      <vt:lpstr>Moving Blood</vt:lpstr>
      <vt:lpstr>Blood Pressure</vt:lpstr>
      <vt:lpstr>PowerPoint Presentation</vt:lpstr>
      <vt:lpstr>Composition of Blood</vt:lpstr>
      <vt:lpstr>Plasma</vt:lpstr>
      <vt:lpstr>Red Blood Cells</vt:lpstr>
      <vt:lpstr>PowerPoint Presentation</vt:lpstr>
      <vt:lpstr>White Blood Cells</vt:lpstr>
      <vt:lpstr>Platelets</vt:lpstr>
      <vt:lpstr>Lymphatic System</vt:lpstr>
      <vt:lpstr>Lymphatic System</vt:lpstr>
      <vt:lpstr>Cardiovascular Disease</vt:lpstr>
      <vt:lpstr>Atherosclerosis  (ath uh roh skluh roh sis)</vt:lpstr>
      <vt:lpstr>PowerPoint Presentation</vt:lpstr>
      <vt:lpstr>Hypertension</vt:lpstr>
      <vt:lpstr>Maintain a Healthy Cardiovascular System</vt:lpstr>
      <vt:lpstr>PowerPoint Presentation</vt:lpstr>
    </vt:vector>
  </TitlesOfParts>
  <Company>Old Saybrook Middle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Circulatory System</dc:title>
  <dc:creator>Daniel Driscoll</dc:creator>
  <cp:lastModifiedBy>Microsoft Office User</cp:lastModifiedBy>
  <cp:revision>14</cp:revision>
  <dcterms:created xsi:type="dcterms:W3CDTF">2012-02-16T01:41:02Z</dcterms:created>
  <dcterms:modified xsi:type="dcterms:W3CDTF">2015-02-04T15:42:17Z</dcterms:modified>
</cp:coreProperties>
</file>